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74" r:id="rId4"/>
  </p:sldMasterIdLst>
  <p:notesMasterIdLst>
    <p:notesMasterId r:id="rId6"/>
  </p:notesMasterIdLst>
  <p:sldIdLst>
    <p:sldId id="257" r:id="rId5"/>
    <p:sldId id="260" r:id="rId7"/>
    <p:sldId id="261" r:id="rId8"/>
    <p:sldId id="363" r:id="rId9"/>
    <p:sldId id="434" r:id="rId10"/>
    <p:sldId id="437" r:id="rId11"/>
    <p:sldId id="440" r:id="rId12"/>
    <p:sldId id="438" r:id="rId13"/>
    <p:sldId id="420" r:id="rId14"/>
    <p:sldId id="370" r:id="rId15"/>
    <p:sldId id="373" r:id="rId16"/>
    <p:sldId id="441" r:id="rId17"/>
    <p:sldId id="425" r:id="rId18"/>
    <p:sldId id="428" r:id="rId19"/>
    <p:sldId id="426" r:id="rId20"/>
    <p:sldId id="429" r:id="rId21"/>
    <p:sldId id="431" r:id="rId22"/>
    <p:sldId id="262" r:id="rId23"/>
    <p:sldId id="410" r:id="rId24"/>
    <p:sldId id="386"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PT样式1" id="{45995AA0-655F-4A41-9FE0-559983CAF870}">
          <p14:sldIdLst>
            <p14:sldId id="440"/>
            <p14:sldId id="438"/>
            <p14:sldId id="370"/>
            <p14:sldId id="434"/>
            <p14:sldId id="428"/>
            <p14:sldId id="429"/>
            <p14:sldId id="373"/>
            <p14:sldId id="441"/>
            <p14:sldId id="260"/>
            <p14:sldId id="363"/>
            <p14:sldId id="386"/>
            <p14:sldId id="426"/>
            <p14:sldId id="425"/>
            <p14:sldId id="262"/>
            <p14:sldId id="431"/>
            <p14:sldId id="410"/>
            <p14:sldId id="257"/>
            <p14:sldId id="261"/>
            <p14:sldId id="437"/>
            <p14:sldId id="420"/>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念之" initials="念"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36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9" Type="http://schemas.openxmlformats.org/officeDocument/2006/relationships/commentAuthors" Target="commentAuthors.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152CB7-5ED1-487A-91C4-62A4FB6317A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978707-A0AE-43C4-A6E7-60A0490C148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7F0B17-20C8-4CBB-BD66-70902ADF39C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053D985-DC53-4386-B262-85287026AD79}"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8978707-A0AE-43C4-A6E7-60A0490C148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053D985-DC53-4386-B262-85287026AD79}"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053D985-DC53-4386-B262-85287026AD79}"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053D985-DC53-4386-B262-85287026AD79}"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053D985-DC53-4386-B262-85287026AD79}"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7F0B17-20C8-4CBB-BD66-70902ADF39C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5" name="图片占位符 14"/>
          <p:cNvSpPr>
            <a:spLocks noGrp="1"/>
          </p:cNvSpPr>
          <p:nvPr>
            <p:ph type="pic" sz="quarter" idx="10"/>
          </p:nvPr>
        </p:nvSpPr>
        <p:spPr>
          <a:xfrm>
            <a:off x="3261138" y="-7830"/>
            <a:ext cx="8944218" cy="6865831"/>
          </a:xfrm>
          <a:custGeom>
            <a:avLst/>
            <a:gdLst>
              <a:gd name="connsiteX0" fmla="*/ 17770 w 8944218"/>
              <a:gd name="connsiteY0" fmla="*/ 0 h 6865831"/>
              <a:gd name="connsiteX1" fmla="*/ 4931600 w 8944218"/>
              <a:gd name="connsiteY1" fmla="*/ 0 h 6865831"/>
              <a:gd name="connsiteX2" fmla="*/ 4938378 w 8944218"/>
              <a:gd name="connsiteY2" fmla="*/ 6778 h 6865831"/>
              <a:gd name="connsiteX3" fmla="*/ 4939431 w 8944218"/>
              <a:gd name="connsiteY3" fmla="*/ 5724 h 6865831"/>
              <a:gd name="connsiteX4" fmla="*/ 4940097 w 8944218"/>
              <a:gd name="connsiteY4" fmla="*/ 6390 h 6865831"/>
              <a:gd name="connsiteX5" fmla="*/ 4946486 w 8944218"/>
              <a:gd name="connsiteY5" fmla="*/ 0 h 6865831"/>
              <a:gd name="connsiteX6" fmla="*/ 8944218 w 8944218"/>
              <a:gd name="connsiteY6" fmla="*/ 0 h 6865831"/>
              <a:gd name="connsiteX7" fmla="*/ 8944218 w 8944218"/>
              <a:gd name="connsiteY7" fmla="*/ 938217 h 6865831"/>
              <a:gd name="connsiteX8" fmla="*/ 8944218 w 8944218"/>
              <a:gd name="connsiteY8" fmla="*/ 951638 h 6865831"/>
              <a:gd name="connsiteX9" fmla="*/ 8944218 w 8944218"/>
              <a:gd name="connsiteY9" fmla="*/ 4018388 h 6865831"/>
              <a:gd name="connsiteX10" fmla="*/ 8944217 w 8944218"/>
              <a:gd name="connsiteY10" fmla="*/ 4018387 h 6865831"/>
              <a:gd name="connsiteX11" fmla="*/ 8944217 w 8944218"/>
              <a:gd name="connsiteY11" fmla="*/ 5877695 h 6865831"/>
              <a:gd name="connsiteX12" fmla="*/ 7956081 w 8944218"/>
              <a:gd name="connsiteY12" fmla="*/ 6865831 h 6865831"/>
              <a:gd name="connsiteX13" fmla="*/ 6852273 w 8944218"/>
              <a:gd name="connsiteY13" fmla="*/ 6865831 h 6865831"/>
              <a:gd name="connsiteX14" fmla="*/ 4940484 w 8944218"/>
              <a:gd name="connsiteY14" fmla="*/ 4954043 h 6865831"/>
              <a:gd name="connsiteX15" fmla="*/ 4939431 w 8944218"/>
              <a:gd name="connsiteY15" fmla="*/ 4955095 h 6865831"/>
              <a:gd name="connsiteX16" fmla="*/ 2475739 w 8944218"/>
              <a:gd name="connsiteY16" fmla="*/ 2491403 h 6865831"/>
              <a:gd name="connsiteX17" fmla="*/ 2474685 w 8944218"/>
              <a:gd name="connsiteY17" fmla="*/ 2492455 h 6865831"/>
              <a:gd name="connsiteX18" fmla="*/ 0 w 8944218"/>
              <a:gd name="connsiteY18" fmla="*/ 17770 h 686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944218" h="6865831">
                <a:moveTo>
                  <a:pt x="17770" y="0"/>
                </a:moveTo>
                <a:lnTo>
                  <a:pt x="4931600" y="0"/>
                </a:lnTo>
                <a:lnTo>
                  <a:pt x="4938378" y="6778"/>
                </a:lnTo>
                <a:lnTo>
                  <a:pt x="4939431" y="5724"/>
                </a:lnTo>
                <a:lnTo>
                  <a:pt x="4940097" y="6390"/>
                </a:lnTo>
                <a:lnTo>
                  <a:pt x="4946486" y="0"/>
                </a:lnTo>
                <a:lnTo>
                  <a:pt x="8944218" y="0"/>
                </a:lnTo>
                <a:lnTo>
                  <a:pt x="8944218" y="938217"/>
                </a:lnTo>
                <a:lnTo>
                  <a:pt x="8944218" y="951638"/>
                </a:lnTo>
                <a:lnTo>
                  <a:pt x="8944218" y="4018388"/>
                </a:lnTo>
                <a:lnTo>
                  <a:pt x="8944217" y="4018387"/>
                </a:lnTo>
                <a:lnTo>
                  <a:pt x="8944217" y="5877695"/>
                </a:lnTo>
                <a:lnTo>
                  <a:pt x="7956081" y="6865831"/>
                </a:lnTo>
                <a:lnTo>
                  <a:pt x="6852273" y="6865831"/>
                </a:lnTo>
                <a:lnTo>
                  <a:pt x="4940484" y="4954043"/>
                </a:lnTo>
                <a:lnTo>
                  <a:pt x="4939431" y="4955095"/>
                </a:lnTo>
                <a:lnTo>
                  <a:pt x="2475739" y="2491403"/>
                </a:lnTo>
                <a:lnTo>
                  <a:pt x="2474685" y="2492455"/>
                </a:lnTo>
                <a:lnTo>
                  <a:pt x="0" y="17770"/>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3844246" y="1694329"/>
            <a:ext cx="4548647" cy="2861134"/>
          </a:xfrm>
          <a:custGeom>
            <a:avLst/>
            <a:gdLst>
              <a:gd name="connsiteX0" fmla="*/ 0 w 4548647"/>
              <a:gd name="connsiteY0" fmla="*/ 0 h 2861134"/>
              <a:gd name="connsiteX1" fmla="*/ 4548647 w 4548647"/>
              <a:gd name="connsiteY1" fmla="*/ 0 h 2861134"/>
              <a:gd name="connsiteX2" fmla="*/ 4548647 w 4548647"/>
              <a:gd name="connsiteY2" fmla="*/ 2861134 h 2861134"/>
              <a:gd name="connsiteX3" fmla="*/ 0 w 4548647"/>
              <a:gd name="connsiteY3" fmla="*/ 2861134 h 2861134"/>
            </a:gdLst>
            <a:ahLst/>
            <a:cxnLst>
              <a:cxn ang="0">
                <a:pos x="connsiteX0" y="connsiteY0"/>
              </a:cxn>
              <a:cxn ang="0">
                <a:pos x="connsiteX1" y="connsiteY1"/>
              </a:cxn>
              <a:cxn ang="0">
                <a:pos x="connsiteX2" y="connsiteY2"/>
              </a:cxn>
              <a:cxn ang="0">
                <a:pos x="connsiteX3" y="connsiteY3"/>
              </a:cxn>
            </a:cxnLst>
            <a:rect l="l" t="t" r="r" b="b"/>
            <a:pathLst>
              <a:path w="4548647" h="2861134">
                <a:moveTo>
                  <a:pt x="0" y="0"/>
                </a:moveTo>
                <a:lnTo>
                  <a:pt x="4548647" y="0"/>
                </a:lnTo>
                <a:lnTo>
                  <a:pt x="4548647" y="2861134"/>
                </a:lnTo>
                <a:lnTo>
                  <a:pt x="0" y="2861134"/>
                </a:lnTo>
                <a:close/>
              </a:path>
            </a:pathLst>
          </a:custGeom>
          <a:solidFill>
            <a:schemeClr val="bg2"/>
          </a:solidFill>
          <a:effectLst>
            <a:innerShdw blurRad="114300">
              <a:prstClr val="black"/>
            </a:innerShdw>
          </a:effectLst>
        </p:spPr>
        <p:txBody>
          <a:bodyPr wrap="square">
            <a:noAutofit/>
          </a:bodyPr>
          <a:lstStyle>
            <a:lvl1pPr>
              <a:defRPr lang="zh-CN" altLang="en-US"/>
            </a:lvl1pPr>
          </a:lstStyle>
          <a:p>
            <a:pPr lvl="0"/>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5354013" y="3273328"/>
            <a:ext cx="1514686" cy="2442137"/>
          </a:xfrm>
          <a:custGeom>
            <a:avLst/>
            <a:gdLst>
              <a:gd name="connsiteX0" fmla="*/ 0 w 1514686"/>
              <a:gd name="connsiteY0" fmla="*/ 0 h 2442137"/>
              <a:gd name="connsiteX1" fmla="*/ 1514686 w 1514686"/>
              <a:gd name="connsiteY1" fmla="*/ 0 h 2442137"/>
              <a:gd name="connsiteX2" fmla="*/ 1514686 w 1514686"/>
              <a:gd name="connsiteY2" fmla="*/ 2442137 h 2442137"/>
              <a:gd name="connsiteX3" fmla="*/ 0 w 1514686"/>
              <a:gd name="connsiteY3" fmla="*/ 2442137 h 2442137"/>
            </a:gdLst>
            <a:ahLst/>
            <a:cxnLst>
              <a:cxn ang="0">
                <a:pos x="connsiteX0" y="connsiteY0"/>
              </a:cxn>
              <a:cxn ang="0">
                <a:pos x="connsiteX1" y="connsiteY1"/>
              </a:cxn>
              <a:cxn ang="0">
                <a:pos x="connsiteX2" y="connsiteY2"/>
              </a:cxn>
              <a:cxn ang="0">
                <a:pos x="connsiteX3" y="connsiteY3"/>
              </a:cxn>
            </a:cxnLst>
            <a:rect l="l" t="t" r="r" b="b"/>
            <a:pathLst>
              <a:path w="1514686" h="2442137">
                <a:moveTo>
                  <a:pt x="0" y="0"/>
                </a:moveTo>
                <a:lnTo>
                  <a:pt x="1514686" y="0"/>
                </a:lnTo>
                <a:lnTo>
                  <a:pt x="1514686" y="2442137"/>
                </a:lnTo>
                <a:lnTo>
                  <a:pt x="0" y="2442137"/>
                </a:lnTo>
                <a:close/>
              </a:path>
            </a:pathLst>
          </a:custGeom>
          <a:solidFill>
            <a:schemeClr val="bg2"/>
          </a:solidFill>
          <a:effectLst>
            <a:innerShdw blurRad="114300">
              <a:prstClr val="black"/>
            </a:innerShdw>
          </a:effectLst>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3980161" y="3662277"/>
            <a:ext cx="4496750" cy="1752641"/>
          </a:xfrm>
          <a:custGeom>
            <a:avLst/>
            <a:gdLst>
              <a:gd name="connsiteX0" fmla="*/ 2864411 w 4496750"/>
              <a:gd name="connsiteY0" fmla="*/ 0 h 1752641"/>
              <a:gd name="connsiteX1" fmla="*/ 4496750 w 4496750"/>
              <a:gd name="connsiteY1" fmla="*/ 633131 h 1752641"/>
              <a:gd name="connsiteX2" fmla="*/ 1632339 w 4496750"/>
              <a:gd name="connsiteY2" fmla="*/ 1752641 h 1752641"/>
              <a:gd name="connsiteX3" fmla="*/ 0 w 4496750"/>
              <a:gd name="connsiteY3" fmla="*/ 1119510 h 1752641"/>
            </a:gdLst>
            <a:ahLst/>
            <a:cxnLst>
              <a:cxn ang="0">
                <a:pos x="connsiteX0" y="connsiteY0"/>
              </a:cxn>
              <a:cxn ang="0">
                <a:pos x="connsiteX1" y="connsiteY1"/>
              </a:cxn>
              <a:cxn ang="0">
                <a:pos x="connsiteX2" y="connsiteY2"/>
              </a:cxn>
              <a:cxn ang="0">
                <a:pos x="connsiteX3" y="connsiteY3"/>
              </a:cxn>
            </a:cxnLst>
            <a:rect l="l" t="t" r="r" b="b"/>
            <a:pathLst>
              <a:path w="4496750" h="1752641">
                <a:moveTo>
                  <a:pt x="2864411" y="0"/>
                </a:moveTo>
                <a:lnTo>
                  <a:pt x="4496750" y="633131"/>
                </a:lnTo>
                <a:lnTo>
                  <a:pt x="1632339" y="1752641"/>
                </a:lnTo>
                <a:lnTo>
                  <a:pt x="0" y="1119510"/>
                </a:lnTo>
                <a:close/>
              </a:path>
            </a:pathLst>
          </a:custGeom>
        </p:spPr>
        <p:txBody>
          <a:bodyPr wrap="square">
            <a:noAutofit/>
          </a:bodyPr>
          <a:lstStyle/>
          <a:p>
            <a:endParaRPr lang="zh-CN" altLang="en-US"/>
          </a:p>
        </p:txBody>
      </p:sp>
      <p:sp>
        <p:nvSpPr>
          <p:cNvPr id="8" name="图片占位符 7"/>
          <p:cNvSpPr>
            <a:spLocks noGrp="1"/>
          </p:cNvSpPr>
          <p:nvPr>
            <p:ph type="pic" sz="quarter" idx="11"/>
          </p:nvPr>
        </p:nvSpPr>
        <p:spPr>
          <a:xfrm>
            <a:off x="4057739" y="3351144"/>
            <a:ext cx="4496750" cy="1752641"/>
          </a:xfrm>
          <a:custGeom>
            <a:avLst/>
            <a:gdLst>
              <a:gd name="connsiteX0" fmla="*/ 2864411 w 4496750"/>
              <a:gd name="connsiteY0" fmla="*/ 0 h 1752641"/>
              <a:gd name="connsiteX1" fmla="*/ 4496750 w 4496750"/>
              <a:gd name="connsiteY1" fmla="*/ 633131 h 1752641"/>
              <a:gd name="connsiteX2" fmla="*/ 1632339 w 4496750"/>
              <a:gd name="connsiteY2" fmla="*/ 1752641 h 1752641"/>
              <a:gd name="connsiteX3" fmla="*/ 0 w 4496750"/>
              <a:gd name="connsiteY3" fmla="*/ 1119510 h 1752641"/>
            </a:gdLst>
            <a:ahLst/>
            <a:cxnLst>
              <a:cxn ang="0">
                <a:pos x="connsiteX0" y="connsiteY0"/>
              </a:cxn>
              <a:cxn ang="0">
                <a:pos x="connsiteX1" y="connsiteY1"/>
              </a:cxn>
              <a:cxn ang="0">
                <a:pos x="connsiteX2" y="connsiteY2"/>
              </a:cxn>
              <a:cxn ang="0">
                <a:pos x="connsiteX3" y="connsiteY3"/>
              </a:cxn>
            </a:cxnLst>
            <a:rect l="l" t="t" r="r" b="b"/>
            <a:pathLst>
              <a:path w="4496750" h="1752641">
                <a:moveTo>
                  <a:pt x="2864411" y="0"/>
                </a:moveTo>
                <a:lnTo>
                  <a:pt x="4496750" y="633131"/>
                </a:lnTo>
                <a:lnTo>
                  <a:pt x="1632339" y="1752641"/>
                </a:lnTo>
                <a:lnTo>
                  <a:pt x="0" y="1119510"/>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0" y="0"/>
            <a:ext cx="12192000" cy="6858000"/>
          </a:xfrm>
          <a:prstGeom prst="rect">
            <a:avLst/>
          </a:prstGeom>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15" name="图片占位符 14"/>
          <p:cNvSpPr>
            <a:spLocks noGrp="1"/>
          </p:cNvSpPr>
          <p:nvPr>
            <p:ph type="pic" sz="quarter" idx="10"/>
          </p:nvPr>
        </p:nvSpPr>
        <p:spPr>
          <a:xfrm>
            <a:off x="3261138" y="-7830"/>
            <a:ext cx="8944218" cy="6865831"/>
          </a:xfrm>
          <a:custGeom>
            <a:avLst/>
            <a:gdLst>
              <a:gd name="connsiteX0" fmla="*/ 17770 w 8944218"/>
              <a:gd name="connsiteY0" fmla="*/ 0 h 6865831"/>
              <a:gd name="connsiteX1" fmla="*/ 4931600 w 8944218"/>
              <a:gd name="connsiteY1" fmla="*/ 0 h 6865831"/>
              <a:gd name="connsiteX2" fmla="*/ 4938378 w 8944218"/>
              <a:gd name="connsiteY2" fmla="*/ 6778 h 6865831"/>
              <a:gd name="connsiteX3" fmla="*/ 4939431 w 8944218"/>
              <a:gd name="connsiteY3" fmla="*/ 5724 h 6865831"/>
              <a:gd name="connsiteX4" fmla="*/ 4940097 w 8944218"/>
              <a:gd name="connsiteY4" fmla="*/ 6390 h 6865831"/>
              <a:gd name="connsiteX5" fmla="*/ 4946486 w 8944218"/>
              <a:gd name="connsiteY5" fmla="*/ 0 h 6865831"/>
              <a:gd name="connsiteX6" fmla="*/ 8944218 w 8944218"/>
              <a:gd name="connsiteY6" fmla="*/ 0 h 6865831"/>
              <a:gd name="connsiteX7" fmla="*/ 8944218 w 8944218"/>
              <a:gd name="connsiteY7" fmla="*/ 938217 h 6865831"/>
              <a:gd name="connsiteX8" fmla="*/ 8944218 w 8944218"/>
              <a:gd name="connsiteY8" fmla="*/ 951638 h 6865831"/>
              <a:gd name="connsiteX9" fmla="*/ 8944218 w 8944218"/>
              <a:gd name="connsiteY9" fmla="*/ 4018388 h 6865831"/>
              <a:gd name="connsiteX10" fmla="*/ 8944217 w 8944218"/>
              <a:gd name="connsiteY10" fmla="*/ 4018387 h 6865831"/>
              <a:gd name="connsiteX11" fmla="*/ 8944217 w 8944218"/>
              <a:gd name="connsiteY11" fmla="*/ 5877695 h 6865831"/>
              <a:gd name="connsiteX12" fmla="*/ 7956081 w 8944218"/>
              <a:gd name="connsiteY12" fmla="*/ 6865831 h 6865831"/>
              <a:gd name="connsiteX13" fmla="*/ 6852273 w 8944218"/>
              <a:gd name="connsiteY13" fmla="*/ 6865831 h 6865831"/>
              <a:gd name="connsiteX14" fmla="*/ 4940484 w 8944218"/>
              <a:gd name="connsiteY14" fmla="*/ 4954043 h 6865831"/>
              <a:gd name="connsiteX15" fmla="*/ 4939431 w 8944218"/>
              <a:gd name="connsiteY15" fmla="*/ 4955095 h 6865831"/>
              <a:gd name="connsiteX16" fmla="*/ 2475739 w 8944218"/>
              <a:gd name="connsiteY16" fmla="*/ 2491403 h 6865831"/>
              <a:gd name="connsiteX17" fmla="*/ 2474685 w 8944218"/>
              <a:gd name="connsiteY17" fmla="*/ 2492455 h 6865831"/>
              <a:gd name="connsiteX18" fmla="*/ 0 w 8944218"/>
              <a:gd name="connsiteY18" fmla="*/ 17770 h 686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944218" h="6865831">
                <a:moveTo>
                  <a:pt x="17770" y="0"/>
                </a:moveTo>
                <a:lnTo>
                  <a:pt x="4931600" y="0"/>
                </a:lnTo>
                <a:lnTo>
                  <a:pt x="4938378" y="6778"/>
                </a:lnTo>
                <a:lnTo>
                  <a:pt x="4939431" y="5724"/>
                </a:lnTo>
                <a:lnTo>
                  <a:pt x="4940097" y="6390"/>
                </a:lnTo>
                <a:lnTo>
                  <a:pt x="4946486" y="0"/>
                </a:lnTo>
                <a:lnTo>
                  <a:pt x="8944218" y="0"/>
                </a:lnTo>
                <a:lnTo>
                  <a:pt x="8944218" y="938217"/>
                </a:lnTo>
                <a:lnTo>
                  <a:pt x="8944218" y="951638"/>
                </a:lnTo>
                <a:lnTo>
                  <a:pt x="8944218" y="4018388"/>
                </a:lnTo>
                <a:lnTo>
                  <a:pt x="8944217" y="4018387"/>
                </a:lnTo>
                <a:lnTo>
                  <a:pt x="8944217" y="5877695"/>
                </a:lnTo>
                <a:lnTo>
                  <a:pt x="7956081" y="6865831"/>
                </a:lnTo>
                <a:lnTo>
                  <a:pt x="6852273" y="6865831"/>
                </a:lnTo>
                <a:lnTo>
                  <a:pt x="4940484" y="4954043"/>
                </a:lnTo>
                <a:lnTo>
                  <a:pt x="4939431" y="4955095"/>
                </a:lnTo>
                <a:lnTo>
                  <a:pt x="2475739" y="2491403"/>
                </a:lnTo>
                <a:lnTo>
                  <a:pt x="2474685" y="2492455"/>
                </a:lnTo>
                <a:lnTo>
                  <a:pt x="0" y="17770"/>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15" name="图片占位符 14"/>
          <p:cNvSpPr>
            <a:spLocks noGrp="1"/>
          </p:cNvSpPr>
          <p:nvPr>
            <p:ph type="pic" sz="quarter" idx="10"/>
          </p:nvPr>
        </p:nvSpPr>
        <p:spPr>
          <a:xfrm>
            <a:off x="3261138" y="-7830"/>
            <a:ext cx="8944218" cy="6865831"/>
          </a:xfrm>
          <a:custGeom>
            <a:avLst/>
            <a:gdLst>
              <a:gd name="connsiteX0" fmla="*/ 17770 w 8944218"/>
              <a:gd name="connsiteY0" fmla="*/ 0 h 6865831"/>
              <a:gd name="connsiteX1" fmla="*/ 4931600 w 8944218"/>
              <a:gd name="connsiteY1" fmla="*/ 0 h 6865831"/>
              <a:gd name="connsiteX2" fmla="*/ 4938378 w 8944218"/>
              <a:gd name="connsiteY2" fmla="*/ 6778 h 6865831"/>
              <a:gd name="connsiteX3" fmla="*/ 4939431 w 8944218"/>
              <a:gd name="connsiteY3" fmla="*/ 5724 h 6865831"/>
              <a:gd name="connsiteX4" fmla="*/ 4940097 w 8944218"/>
              <a:gd name="connsiteY4" fmla="*/ 6390 h 6865831"/>
              <a:gd name="connsiteX5" fmla="*/ 4946486 w 8944218"/>
              <a:gd name="connsiteY5" fmla="*/ 0 h 6865831"/>
              <a:gd name="connsiteX6" fmla="*/ 8944218 w 8944218"/>
              <a:gd name="connsiteY6" fmla="*/ 0 h 6865831"/>
              <a:gd name="connsiteX7" fmla="*/ 8944218 w 8944218"/>
              <a:gd name="connsiteY7" fmla="*/ 938217 h 6865831"/>
              <a:gd name="connsiteX8" fmla="*/ 8944218 w 8944218"/>
              <a:gd name="connsiteY8" fmla="*/ 951638 h 6865831"/>
              <a:gd name="connsiteX9" fmla="*/ 8944218 w 8944218"/>
              <a:gd name="connsiteY9" fmla="*/ 4018388 h 6865831"/>
              <a:gd name="connsiteX10" fmla="*/ 8944217 w 8944218"/>
              <a:gd name="connsiteY10" fmla="*/ 4018387 h 6865831"/>
              <a:gd name="connsiteX11" fmla="*/ 8944217 w 8944218"/>
              <a:gd name="connsiteY11" fmla="*/ 5877695 h 6865831"/>
              <a:gd name="connsiteX12" fmla="*/ 7956081 w 8944218"/>
              <a:gd name="connsiteY12" fmla="*/ 6865831 h 6865831"/>
              <a:gd name="connsiteX13" fmla="*/ 6852273 w 8944218"/>
              <a:gd name="connsiteY13" fmla="*/ 6865831 h 6865831"/>
              <a:gd name="connsiteX14" fmla="*/ 4940484 w 8944218"/>
              <a:gd name="connsiteY14" fmla="*/ 4954043 h 6865831"/>
              <a:gd name="connsiteX15" fmla="*/ 4939431 w 8944218"/>
              <a:gd name="connsiteY15" fmla="*/ 4955095 h 6865831"/>
              <a:gd name="connsiteX16" fmla="*/ 2475739 w 8944218"/>
              <a:gd name="connsiteY16" fmla="*/ 2491403 h 6865831"/>
              <a:gd name="connsiteX17" fmla="*/ 2474685 w 8944218"/>
              <a:gd name="connsiteY17" fmla="*/ 2492455 h 6865831"/>
              <a:gd name="connsiteX18" fmla="*/ 0 w 8944218"/>
              <a:gd name="connsiteY18" fmla="*/ 17770 h 686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944218" h="6865831">
                <a:moveTo>
                  <a:pt x="17770" y="0"/>
                </a:moveTo>
                <a:lnTo>
                  <a:pt x="4931600" y="0"/>
                </a:lnTo>
                <a:lnTo>
                  <a:pt x="4938378" y="6778"/>
                </a:lnTo>
                <a:lnTo>
                  <a:pt x="4939431" y="5724"/>
                </a:lnTo>
                <a:lnTo>
                  <a:pt x="4940097" y="6390"/>
                </a:lnTo>
                <a:lnTo>
                  <a:pt x="4946486" y="0"/>
                </a:lnTo>
                <a:lnTo>
                  <a:pt x="8944218" y="0"/>
                </a:lnTo>
                <a:lnTo>
                  <a:pt x="8944218" y="938217"/>
                </a:lnTo>
                <a:lnTo>
                  <a:pt x="8944218" y="951638"/>
                </a:lnTo>
                <a:lnTo>
                  <a:pt x="8944218" y="4018388"/>
                </a:lnTo>
                <a:lnTo>
                  <a:pt x="8944217" y="4018387"/>
                </a:lnTo>
                <a:lnTo>
                  <a:pt x="8944217" y="5877695"/>
                </a:lnTo>
                <a:lnTo>
                  <a:pt x="7956081" y="6865831"/>
                </a:lnTo>
                <a:lnTo>
                  <a:pt x="6852273" y="6865831"/>
                </a:lnTo>
                <a:lnTo>
                  <a:pt x="4940484" y="4954043"/>
                </a:lnTo>
                <a:lnTo>
                  <a:pt x="4939431" y="4955095"/>
                </a:lnTo>
                <a:lnTo>
                  <a:pt x="2475739" y="2491403"/>
                </a:lnTo>
                <a:lnTo>
                  <a:pt x="2474685" y="2492455"/>
                </a:lnTo>
                <a:lnTo>
                  <a:pt x="0" y="17770"/>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14" name="图片占位符 13"/>
          <p:cNvSpPr>
            <a:spLocks noGrp="1"/>
          </p:cNvSpPr>
          <p:nvPr>
            <p:ph type="pic" sz="quarter" idx="10"/>
          </p:nvPr>
        </p:nvSpPr>
        <p:spPr>
          <a:xfrm>
            <a:off x="875075" y="1694144"/>
            <a:ext cx="2099437" cy="2088868"/>
          </a:xfrm>
          <a:custGeom>
            <a:avLst/>
            <a:gdLst>
              <a:gd name="connsiteX0" fmla="*/ 0 w 2099437"/>
              <a:gd name="connsiteY0" fmla="*/ 0 h 2088868"/>
              <a:gd name="connsiteX1" fmla="*/ 2099437 w 2099437"/>
              <a:gd name="connsiteY1" fmla="*/ 0 h 2088868"/>
              <a:gd name="connsiteX2" fmla="*/ 2099437 w 2099437"/>
              <a:gd name="connsiteY2" fmla="*/ 2088868 h 2088868"/>
              <a:gd name="connsiteX3" fmla="*/ 0 w 2099437"/>
              <a:gd name="connsiteY3" fmla="*/ 2088868 h 2088868"/>
            </a:gdLst>
            <a:ahLst/>
            <a:cxnLst>
              <a:cxn ang="0">
                <a:pos x="connsiteX0" y="connsiteY0"/>
              </a:cxn>
              <a:cxn ang="0">
                <a:pos x="connsiteX1" y="connsiteY1"/>
              </a:cxn>
              <a:cxn ang="0">
                <a:pos x="connsiteX2" y="connsiteY2"/>
              </a:cxn>
              <a:cxn ang="0">
                <a:pos x="connsiteX3" y="connsiteY3"/>
              </a:cxn>
            </a:cxnLst>
            <a:rect l="l" t="t" r="r" b="b"/>
            <a:pathLst>
              <a:path w="2099437" h="2088868">
                <a:moveTo>
                  <a:pt x="0" y="0"/>
                </a:moveTo>
                <a:lnTo>
                  <a:pt x="2099437" y="0"/>
                </a:lnTo>
                <a:lnTo>
                  <a:pt x="2099437" y="2088868"/>
                </a:lnTo>
                <a:lnTo>
                  <a:pt x="0" y="2088868"/>
                </a:lnTo>
                <a:close/>
              </a:path>
            </a:pathLst>
          </a:custGeom>
        </p:spPr>
        <p:txBody>
          <a:bodyPr wrap="square">
            <a:noAutofit/>
          </a:bodyPr>
          <a:lstStyle/>
          <a:p>
            <a:endParaRPr lang="zh-CN" altLang="en-US"/>
          </a:p>
        </p:txBody>
      </p:sp>
      <p:sp>
        <p:nvSpPr>
          <p:cNvPr id="15" name="图片占位符 14"/>
          <p:cNvSpPr>
            <a:spLocks noGrp="1"/>
          </p:cNvSpPr>
          <p:nvPr>
            <p:ph type="pic" sz="quarter" idx="11"/>
          </p:nvPr>
        </p:nvSpPr>
        <p:spPr>
          <a:xfrm>
            <a:off x="5053586" y="1694144"/>
            <a:ext cx="2099437" cy="2088868"/>
          </a:xfrm>
          <a:custGeom>
            <a:avLst/>
            <a:gdLst>
              <a:gd name="connsiteX0" fmla="*/ 0 w 2099437"/>
              <a:gd name="connsiteY0" fmla="*/ 0 h 2088868"/>
              <a:gd name="connsiteX1" fmla="*/ 2099437 w 2099437"/>
              <a:gd name="connsiteY1" fmla="*/ 0 h 2088868"/>
              <a:gd name="connsiteX2" fmla="*/ 2099437 w 2099437"/>
              <a:gd name="connsiteY2" fmla="*/ 2088868 h 2088868"/>
              <a:gd name="connsiteX3" fmla="*/ 0 w 2099437"/>
              <a:gd name="connsiteY3" fmla="*/ 2088868 h 2088868"/>
            </a:gdLst>
            <a:ahLst/>
            <a:cxnLst>
              <a:cxn ang="0">
                <a:pos x="connsiteX0" y="connsiteY0"/>
              </a:cxn>
              <a:cxn ang="0">
                <a:pos x="connsiteX1" y="connsiteY1"/>
              </a:cxn>
              <a:cxn ang="0">
                <a:pos x="connsiteX2" y="connsiteY2"/>
              </a:cxn>
              <a:cxn ang="0">
                <a:pos x="connsiteX3" y="connsiteY3"/>
              </a:cxn>
            </a:cxnLst>
            <a:rect l="l" t="t" r="r" b="b"/>
            <a:pathLst>
              <a:path w="2099437" h="2088868">
                <a:moveTo>
                  <a:pt x="0" y="0"/>
                </a:moveTo>
                <a:lnTo>
                  <a:pt x="2099437" y="0"/>
                </a:lnTo>
                <a:lnTo>
                  <a:pt x="2099437" y="2088868"/>
                </a:lnTo>
                <a:lnTo>
                  <a:pt x="0" y="2088868"/>
                </a:lnTo>
                <a:close/>
              </a:path>
            </a:pathLst>
          </a:custGeom>
        </p:spPr>
        <p:txBody>
          <a:bodyPr wrap="square">
            <a:noAutofit/>
          </a:bodyPr>
          <a:lstStyle/>
          <a:p>
            <a:endParaRPr lang="zh-CN" altLang="en-US"/>
          </a:p>
        </p:txBody>
      </p:sp>
      <p:sp>
        <p:nvSpPr>
          <p:cNvPr id="16" name="图片占位符 15"/>
          <p:cNvSpPr>
            <a:spLocks noGrp="1"/>
          </p:cNvSpPr>
          <p:nvPr>
            <p:ph type="pic" sz="quarter" idx="12"/>
          </p:nvPr>
        </p:nvSpPr>
        <p:spPr>
          <a:xfrm>
            <a:off x="9219984" y="1694144"/>
            <a:ext cx="2100208" cy="2088868"/>
          </a:xfrm>
          <a:custGeom>
            <a:avLst/>
            <a:gdLst>
              <a:gd name="connsiteX0" fmla="*/ 0 w 2100208"/>
              <a:gd name="connsiteY0" fmla="*/ 0 h 2088868"/>
              <a:gd name="connsiteX1" fmla="*/ 2100208 w 2100208"/>
              <a:gd name="connsiteY1" fmla="*/ 0 h 2088868"/>
              <a:gd name="connsiteX2" fmla="*/ 2100208 w 2100208"/>
              <a:gd name="connsiteY2" fmla="*/ 2088868 h 2088868"/>
              <a:gd name="connsiteX3" fmla="*/ 0 w 2100208"/>
              <a:gd name="connsiteY3" fmla="*/ 2088868 h 2088868"/>
            </a:gdLst>
            <a:ahLst/>
            <a:cxnLst>
              <a:cxn ang="0">
                <a:pos x="connsiteX0" y="connsiteY0"/>
              </a:cxn>
              <a:cxn ang="0">
                <a:pos x="connsiteX1" y="connsiteY1"/>
              </a:cxn>
              <a:cxn ang="0">
                <a:pos x="connsiteX2" y="connsiteY2"/>
              </a:cxn>
              <a:cxn ang="0">
                <a:pos x="connsiteX3" y="connsiteY3"/>
              </a:cxn>
            </a:cxnLst>
            <a:rect l="l" t="t" r="r" b="b"/>
            <a:pathLst>
              <a:path w="2100208" h="2088868">
                <a:moveTo>
                  <a:pt x="0" y="0"/>
                </a:moveTo>
                <a:lnTo>
                  <a:pt x="2100208" y="0"/>
                </a:lnTo>
                <a:lnTo>
                  <a:pt x="2100208" y="2088868"/>
                </a:lnTo>
                <a:lnTo>
                  <a:pt x="0" y="2088868"/>
                </a:lnTo>
                <a:close/>
              </a:path>
            </a:pathLst>
          </a:custGeom>
        </p:spPr>
        <p:txBody>
          <a:bodyPr wrap="square">
            <a:noAutofit/>
          </a:bodyPr>
          <a:lstStyle/>
          <a:p>
            <a:endParaRPr lang="zh-CN" altLang="en-US"/>
          </a:p>
        </p:txBody>
      </p:sp>
      <p:sp>
        <p:nvSpPr>
          <p:cNvPr id="18" name="图片占位符 17"/>
          <p:cNvSpPr>
            <a:spLocks noGrp="1"/>
          </p:cNvSpPr>
          <p:nvPr>
            <p:ph type="pic" sz="quarter" idx="13"/>
          </p:nvPr>
        </p:nvSpPr>
        <p:spPr>
          <a:xfrm>
            <a:off x="7148703" y="3783011"/>
            <a:ext cx="2099437" cy="2088868"/>
          </a:xfrm>
          <a:custGeom>
            <a:avLst/>
            <a:gdLst>
              <a:gd name="connsiteX0" fmla="*/ 0 w 2099437"/>
              <a:gd name="connsiteY0" fmla="*/ 0 h 2088868"/>
              <a:gd name="connsiteX1" fmla="*/ 2099437 w 2099437"/>
              <a:gd name="connsiteY1" fmla="*/ 0 h 2088868"/>
              <a:gd name="connsiteX2" fmla="*/ 2099437 w 2099437"/>
              <a:gd name="connsiteY2" fmla="*/ 2088868 h 2088868"/>
              <a:gd name="connsiteX3" fmla="*/ 0 w 2099437"/>
              <a:gd name="connsiteY3" fmla="*/ 2088868 h 2088868"/>
            </a:gdLst>
            <a:ahLst/>
            <a:cxnLst>
              <a:cxn ang="0">
                <a:pos x="connsiteX0" y="connsiteY0"/>
              </a:cxn>
              <a:cxn ang="0">
                <a:pos x="connsiteX1" y="connsiteY1"/>
              </a:cxn>
              <a:cxn ang="0">
                <a:pos x="connsiteX2" y="connsiteY2"/>
              </a:cxn>
              <a:cxn ang="0">
                <a:pos x="connsiteX3" y="connsiteY3"/>
              </a:cxn>
            </a:cxnLst>
            <a:rect l="l" t="t" r="r" b="b"/>
            <a:pathLst>
              <a:path w="2099437" h="2088868">
                <a:moveTo>
                  <a:pt x="0" y="0"/>
                </a:moveTo>
                <a:lnTo>
                  <a:pt x="2099437" y="0"/>
                </a:lnTo>
                <a:lnTo>
                  <a:pt x="2099437" y="2088868"/>
                </a:lnTo>
                <a:lnTo>
                  <a:pt x="0" y="2088868"/>
                </a:lnTo>
                <a:close/>
              </a:path>
            </a:pathLst>
          </a:custGeom>
        </p:spPr>
        <p:txBody>
          <a:bodyPr wrap="square">
            <a:noAutofit/>
          </a:bodyPr>
          <a:lstStyle/>
          <a:p>
            <a:endParaRPr lang="zh-CN" altLang="en-US"/>
          </a:p>
        </p:txBody>
      </p:sp>
      <p:sp>
        <p:nvSpPr>
          <p:cNvPr id="17" name="图片占位符 16"/>
          <p:cNvSpPr>
            <a:spLocks noGrp="1"/>
          </p:cNvSpPr>
          <p:nvPr>
            <p:ph type="pic" sz="quarter" idx="14"/>
          </p:nvPr>
        </p:nvSpPr>
        <p:spPr>
          <a:xfrm>
            <a:off x="2973741" y="3783011"/>
            <a:ext cx="2099437" cy="2088868"/>
          </a:xfrm>
          <a:custGeom>
            <a:avLst/>
            <a:gdLst>
              <a:gd name="connsiteX0" fmla="*/ 0 w 2099437"/>
              <a:gd name="connsiteY0" fmla="*/ 0 h 2088868"/>
              <a:gd name="connsiteX1" fmla="*/ 2099437 w 2099437"/>
              <a:gd name="connsiteY1" fmla="*/ 0 h 2088868"/>
              <a:gd name="connsiteX2" fmla="*/ 2099437 w 2099437"/>
              <a:gd name="connsiteY2" fmla="*/ 2088868 h 2088868"/>
              <a:gd name="connsiteX3" fmla="*/ 0 w 2099437"/>
              <a:gd name="connsiteY3" fmla="*/ 2088868 h 2088868"/>
            </a:gdLst>
            <a:ahLst/>
            <a:cxnLst>
              <a:cxn ang="0">
                <a:pos x="connsiteX0" y="connsiteY0"/>
              </a:cxn>
              <a:cxn ang="0">
                <a:pos x="connsiteX1" y="connsiteY1"/>
              </a:cxn>
              <a:cxn ang="0">
                <a:pos x="connsiteX2" y="connsiteY2"/>
              </a:cxn>
              <a:cxn ang="0">
                <a:pos x="connsiteX3" y="connsiteY3"/>
              </a:cxn>
            </a:cxnLst>
            <a:rect l="l" t="t" r="r" b="b"/>
            <a:pathLst>
              <a:path w="2099437" h="2088868">
                <a:moveTo>
                  <a:pt x="0" y="0"/>
                </a:moveTo>
                <a:lnTo>
                  <a:pt x="2099437" y="0"/>
                </a:lnTo>
                <a:lnTo>
                  <a:pt x="2099437" y="2088868"/>
                </a:lnTo>
                <a:lnTo>
                  <a:pt x="0" y="2088868"/>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874714" y="3285709"/>
            <a:ext cx="2320729" cy="2452418"/>
          </a:xfrm>
          <a:custGeom>
            <a:avLst/>
            <a:gdLst>
              <a:gd name="connsiteX0" fmla="*/ 0 w 2320729"/>
              <a:gd name="connsiteY0" fmla="*/ 0 h 2452418"/>
              <a:gd name="connsiteX1" fmla="*/ 2320729 w 2320729"/>
              <a:gd name="connsiteY1" fmla="*/ 0 h 2452418"/>
              <a:gd name="connsiteX2" fmla="*/ 2320729 w 2320729"/>
              <a:gd name="connsiteY2" fmla="*/ 2452418 h 2452418"/>
              <a:gd name="connsiteX3" fmla="*/ 0 w 2320729"/>
              <a:gd name="connsiteY3" fmla="*/ 2452418 h 2452418"/>
            </a:gdLst>
            <a:ahLst/>
            <a:cxnLst>
              <a:cxn ang="0">
                <a:pos x="connsiteX0" y="connsiteY0"/>
              </a:cxn>
              <a:cxn ang="0">
                <a:pos x="connsiteX1" y="connsiteY1"/>
              </a:cxn>
              <a:cxn ang="0">
                <a:pos x="connsiteX2" y="connsiteY2"/>
              </a:cxn>
              <a:cxn ang="0">
                <a:pos x="connsiteX3" y="connsiteY3"/>
              </a:cxn>
            </a:cxnLst>
            <a:rect l="l" t="t" r="r" b="b"/>
            <a:pathLst>
              <a:path w="2320729" h="2452418">
                <a:moveTo>
                  <a:pt x="0" y="0"/>
                </a:moveTo>
                <a:lnTo>
                  <a:pt x="2320729" y="0"/>
                </a:lnTo>
                <a:lnTo>
                  <a:pt x="2320729" y="2452418"/>
                </a:lnTo>
                <a:lnTo>
                  <a:pt x="0" y="2452418"/>
                </a:lnTo>
                <a:close/>
              </a:path>
            </a:pathLst>
          </a:custGeom>
        </p:spPr>
        <p:txBody>
          <a:bodyPr wrap="square">
            <a:noAutofit/>
          </a:bodyPr>
          <a:lstStyle/>
          <a:p>
            <a:endParaRPr lang="zh-CN" altLang="en-US" dirty="0"/>
          </a:p>
        </p:txBody>
      </p:sp>
      <p:sp>
        <p:nvSpPr>
          <p:cNvPr id="13" name="图片占位符 12"/>
          <p:cNvSpPr>
            <a:spLocks noGrp="1"/>
          </p:cNvSpPr>
          <p:nvPr>
            <p:ph type="pic" sz="quarter" idx="11"/>
          </p:nvPr>
        </p:nvSpPr>
        <p:spPr>
          <a:xfrm>
            <a:off x="3576126" y="3285709"/>
            <a:ext cx="2320729" cy="2452418"/>
          </a:xfrm>
          <a:custGeom>
            <a:avLst/>
            <a:gdLst>
              <a:gd name="connsiteX0" fmla="*/ 0 w 2320729"/>
              <a:gd name="connsiteY0" fmla="*/ 0 h 2452418"/>
              <a:gd name="connsiteX1" fmla="*/ 2320729 w 2320729"/>
              <a:gd name="connsiteY1" fmla="*/ 0 h 2452418"/>
              <a:gd name="connsiteX2" fmla="*/ 2320729 w 2320729"/>
              <a:gd name="connsiteY2" fmla="*/ 2452418 h 2452418"/>
              <a:gd name="connsiteX3" fmla="*/ 0 w 2320729"/>
              <a:gd name="connsiteY3" fmla="*/ 2452418 h 2452418"/>
            </a:gdLst>
            <a:ahLst/>
            <a:cxnLst>
              <a:cxn ang="0">
                <a:pos x="connsiteX0" y="connsiteY0"/>
              </a:cxn>
              <a:cxn ang="0">
                <a:pos x="connsiteX1" y="connsiteY1"/>
              </a:cxn>
              <a:cxn ang="0">
                <a:pos x="connsiteX2" y="connsiteY2"/>
              </a:cxn>
              <a:cxn ang="0">
                <a:pos x="connsiteX3" y="connsiteY3"/>
              </a:cxn>
            </a:cxnLst>
            <a:rect l="l" t="t" r="r" b="b"/>
            <a:pathLst>
              <a:path w="2320729" h="2452418">
                <a:moveTo>
                  <a:pt x="0" y="0"/>
                </a:moveTo>
                <a:lnTo>
                  <a:pt x="2320729" y="0"/>
                </a:lnTo>
                <a:lnTo>
                  <a:pt x="2320729" y="2452418"/>
                </a:lnTo>
                <a:lnTo>
                  <a:pt x="0" y="2452418"/>
                </a:lnTo>
                <a:close/>
              </a:path>
            </a:pathLst>
          </a:custGeom>
        </p:spPr>
        <p:txBody>
          <a:bodyPr wrap="square">
            <a:noAutofit/>
          </a:bodyPr>
          <a:lstStyle/>
          <a:p>
            <a:endParaRPr lang="zh-CN" altLang="en-US" dirty="0"/>
          </a:p>
        </p:txBody>
      </p:sp>
      <p:sp>
        <p:nvSpPr>
          <p:cNvPr id="14" name="图片占位符 13"/>
          <p:cNvSpPr>
            <a:spLocks noGrp="1"/>
          </p:cNvSpPr>
          <p:nvPr>
            <p:ph type="pic" sz="quarter" idx="12"/>
          </p:nvPr>
        </p:nvSpPr>
        <p:spPr>
          <a:xfrm>
            <a:off x="6292255" y="3285709"/>
            <a:ext cx="2320729" cy="2452418"/>
          </a:xfrm>
          <a:custGeom>
            <a:avLst/>
            <a:gdLst>
              <a:gd name="connsiteX0" fmla="*/ 0 w 2320729"/>
              <a:gd name="connsiteY0" fmla="*/ 0 h 2452418"/>
              <a:gd name="connsiteX1" fmla="*/ 2320729 w 2320729"/>
              <a:gd name="connsiteY1" fmla="*/ 0 h 2452418"/>
              <a:gd name="connsiteX2" fmla="*/ 2320729 w 2320729"/>
              <a:gd name="connsiteY2" fmla="*/ 2452418 h 2452418"/>
              <a:gd name="connsiteX3" fmla="*/ 0 w 2320729"/>
              <a:gd name="connsiteY3" fmla="*/ 2452418 h 2452418"/>
            </a:gdLst>
            <a:ahLst/>
            <a:cxnLst>
              <a:cxn ang="0">
                <a:pos x="connsiteX0" y="connsiteY0"/>
              </a:cxn>
              <a:cxn ang="0">
                <a:pos x="connsiteX1" y="connsiteY1"/>
              </a:cxn>
              <a:cxn ang="0">
                <a:pos x="connsiteX2" y="connsiteY2"/>
              </a:cxn>
              <a:cxn ang="0">
                <a:pos x="connsiteX3" y="connsiteY3"/>
              </a:cxn>
            </a:cxnLst>
            <a:rect l="l" t="t" r="r" b="b"/>
            <a:pathLst>
              <a:path w="2320729" h="2452418">
                <a:moveTo>
                  <a:pt x="0" y="0"/>
                </a:moveTo>
                <a:lnTo>
                  <a:pt x="2320729" y="0"/>
                </a:lnTo>
                <a:lnTo>
                  <a:pt x="2320729" y="2452418"/>
                </a:lnTo>
                <a:lnTo>
                  <a:pt x="0" y="2452418"/>
                </a:lnTo>
                <a:close/>
              </a:path>
            </a:pathLst>
          </a:custGeom>
        </p:spPr>
        <p:txBody>
          <a:bodyPr wrap="square">
            <a:noAutofit/>
          </a:bodyPr>
          <a:lstStyle/>
          <a:p>
            <a:endParaRPr lang="zh-CN" altLang="en-US" dirty="0"/>
          </a:p>
        </p:txBody>
      </p:sp>
      <p:sp>
        <p:nvSpPr>
          <p:cNvPr id="15" name="图片占位符 14"/>
          <p:cNvSpPr>
            <a:spLocks noGrp="1"/>
          </p:cNvSpPr>
          <p:nvPr>
            <p:ph type="pic" sz="quarter" idx="13"/>
          </p:nvPr>
        </p:nvSpPr>
        <p:spPr>
          <a:xfrm>
            <a:off x="8996560" y="3285709"/>
            <a:ext cx="2320729" cy="2452418"/>
          </a:xfrm>
          <a:custGeom>
            <a:avLst/>
            <a:gdLst>
              <a:gd name="connsiteX0" fmla="*/ 0 w 2320729"/>
              <a:gd name="connsiteY0" fmla="*/ 0 h 2452418"/>
              <a:gd name="connsiteX1" fmla="*/ 2320729 w 2320729"/>
              <a:gd name="connsiteY1" fmla="*/ 0 h 2452418"/>
              <a:gd name="connsiteX2" fmla="*/ 2320729 w 2320729"/>
              <a:gd name="connsiteY2" fmla="*/ 2452418 h 2452418"/>
              <a:gd name="connsiteX3" fmla="*/ 0 w 2320729"/>
              <a:gd name="connsiteY3" fmla="*/ 2452418 h 2452418"/>
            </a:gdLst>
            <a:ahLst/>
            <a:cxnLst>
              <a:cxn ang="0">
                <a:pos x="connsiteX0" y="connsiteY0"/>
              </a:cxn>
              <a:cxn ang="0">
                <a:pos x="connsiteX1" y="connsiteY1"/>
              </a:cxn>
              <a:cxn ang="0">
                <a:pos x="connsiteX2" y="connsiteY2"/>
              </a:cxn>
              <a:cxn ang="0">
                <a:pos x="connsiteX3" y="connsiteY3"/>
              </a:cxn>
            </a:cxnLst>
            <a:rect l="l" t="t" r="r" b="b"/>
            <a:pathLst>
              <a:path w="2320729" h="2452418">
                <a:moveTo>
                  <a:pt x="0" y="0"/>
                </a:moveTo>
                <a:lnTo>
                  <a:pt x="2320729" y="0"/>
                </a:lnTo>
                <a:lnTo>
                  <a:pt x="2320729" y="2452418"/>
                </a:lnTo>
                <a:lnTo>
                  <a:pt x="0" y="2452418"/>
                </a:lnTo>
                <a:close/>
              </a:path>
            </a:pathLst>
          </a:custGeom>
        </p:spPr>
        <p:txBody>
          <a:bodyPr wrap="square">
            <a:noAutofit/>
          </a:bodyPr>
          <a:lstStyle/>
          <a:p>
            <a:endParaRPr lang="zh-CN" altLang="en-US"/>
          </a:p>
        </p:txBody>
      </p:sp>
      <p:sp>
        <p:nvSpPr>
          <p:cNvPr id="3" name="图片占位符 2"/>
          <p:cNvSpPr>
            <a:spLocks noGrp="1"/>
          </p:cNvSpPr>
          <p:nvPr>
            <p:ph type="pic" sz="quarter" idx="14"/>
          </p:nvPr>
        </p:nvSpPr>
        <p:spPr>
          <a:xfrm>
            <a:off x="874713" y="3286125"/>
            <a:ext cx="2317750" cy="2452688"/>
          </a:xfrm>
          <a:prstGeom prst="rect">
            <a:avLst/>
          </a:prstGeom>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874712" y="1616101"/>
            <a:ext cx="5116972" cy="1815135"/>
          </a:xfrm>
          <a:custGeom>
            <a:avLst/>
            <a:gdLst>
              <a:gd name="connsiteX0" fmla="*/ 0 w 5116972"/>
              <a:gd name="connsiteY0" fmla="*/ 0 h 1815135"/>
              <a:gd name="connsiteX1" fmla="*/ 5116972 w 5116972"/>
              <a:gd name="connsiteY1" fmla="*/ 0 h 1815135"/>
              <a:gd name="connsiteX2" fmla="*/ 5116972 w 5116972"/>
              <a:gd name="connsiteY2" fmla="*/ 1815135 h 1815135"/>
              <a:gd name="connsiteX3" fmla="*/ 0 w 5116972"/>
              <a:gd name="connsiteY3" fmla="*/ 1815135 h 1815135"/>
            </a:gdLst>
            <a:ahLst/>
            <a:cxnLst>
              <a:cxn ang="0">
                <a:pos x="connsiteX0" y="connsiteY0"/>
              </a:cxn>
              <a:cxn ang="0">
                <a:pos x="connsiteX1" y="connsiteY1"/>
              </a:cxn>
              <a:cxn ang="0">
                <a:pos x="connsiteX2" y="connsiteY2"/>
              </a:cxn>
              <a:cxn ang="0">
                <a:pos x="connsiteX3" y="connsiteY3"/>
              </a:cxn>
            </a:cxnLst>
            <a:rect l="l" t="t" r="r" b="b"/>
            <a:pathLst>
              <a:path w="5116972" h="1815135">
                <a:moveTo>
                  <a:pt x="0" y="0"/>
                </a:moveTo>
                <a:lnTo>
                  <a:pt x="5116972" y="0"/>
                </a:lnTo>
                <a:lnTo>
                  <a:pt x="5116972" y="1815135"/>
                </a:lnTo>
                <a:lnTo>
                  <a:pt x="0" y="1815135"/>
                </a:lnTo>
                <a:close/>
              </a:path>
            </a:pathLst>
          </a:custGeom>
        </p:spPr>
        <p:txBody>
          <a:bodyPr wrap="square">
            <a:noAutofit/>
          </a:bodyPr>
          <a:lstStyle/>
          <a:p>
            <a:endParaRPr lang="zh-CN" altLang="en-US"/>
          </a:p>
        </p:txBody>
      </p:sp>
      <p:sp>
        <p:nvSpPr>
          <p:cNvPr id="14" name="图片占位符 13"/>
          <p:cNvSpPr>
            <a:spLocks noGrp="1"/>
          </p:cNvSpPr>
          <p:nvPr>
            <p:ph type="pic" sz="quarter" idx="11"/>
          </p:nvPr>
        </p:nvSpPr>
        <p:spPr>
          <a:xfrm>
            <a:off x="874712" y="3793785"/>
            <a:ext cx="5116972" cy="1815135"/>
          </a:xfrm>
          <a:custGeom>
            <a:avLst/>
            <a:gdLst>
              <a:gd name="connsiteX0" fmla="*/ 0 w 5116972"/>
              <a:gd name="connsiteY0" fmla="*/ 0 h 1815135"/>
              <a:gd name="connsiteX1" fmla="*/ 5116972 w 5116972"/>
              <a:gd name="connsiteY1" fmla="*/ 0 h 1815135"/>
              <a:gd name="connsiteX2" fmla="*/ 5116972 w 5116972"/>
              <a:gd name="connsiteY2" fmla="*/ 1815135 h 1815135"/>
              <a:gd name="connsiteX3" fmla="*/ 0 w 5116972"/>
              <a:gd name="connsiteY3" fmla="*/ 1815135 h 1815135"/>
            </a:gdLst>
            <a:ahLst/>
            <a:cxnLst>
              <a:cxn ang="0">
                <a:pos x="connsiteX0" y="connsiteY0"/>
              </a:cxn>
              <a:cxn ang="0">
                <a:pos x="connsiteX1" y="connsiteY1"/>
              </a:cxn>
              <a:cxn ang="0">
                <a:pos x="connsiteX2" y="connsiteY2"/>
              </a:cxn>
              <a:cxn ang="0">
                <a:pos x="connsiteX3" y="connsiteY3"/>
              </a:cxn>
            </a:cxnLst>
            <a:rect l="l" t="t" r="r" b="b"/>
            <a:pathLst>
              <a:path w="5116972" h="1815135">
                <a:moveTo>
                  <a:pt x="0" y="0"/>
                </a:moveTo>
                <a:lnTo>
                  <a:pt x="5116972" y="0"/>
                </a:lnTo>
                <a:lnTo>
                  <a:pt x="5116972" y="1815135"/>
                </a:lnTo>
                <a:lnTo>
                  <a:pt x="0" y="1815135"/>
                </a:lnTo>
                <a:close/>
              </a:path>
            </a:pathLst>
          </a:custGeom>
        </p:spPr>
        <p:txBody>
          <a:bodyPr wrap="square">
            <a:noAutofit/>
          </a:bodyPr>
          <a:lstStyle/>
          <a:p>
            <a:endParaRPr lang="zh-CN" altLang="en-US"/>
          </a:p>
        </p:txBody>
      </p:sp>
      <p:sp>
        <p:nvSpPr>
          <p:cNvPr id="13" name="图片占位符 12"/>
          <p:cNvSpPr>
            <a:spLocks noGrp="1"/>
          </p:cNvSpPr>
          <p:nvPr>
            <p:ph type="pic" sz="quarter" idx="12"/>
          </p:nvPr>
        </p:nvSpPr>
        <p:spPr>
          <a:xfrm>
            <a:off x="6200315" y="1616101"/>
            <a:ext cx="5116972" cy="1815135"/>
          </a:xfrm>
          <a:custGeom>
            <a:avLst/>
            <a:gdLst>
              <a:gd name="connsiteX0" fmla="*/ 0 w 5116972"/>
              <a:gd name="connsiteY0" fmla="*/ 0 h 1815135"/>
              <a:gd name="connsiteX1" fmla="*/ 5116972 w 5116972"/>
              <a:gd name="connsiteY1" fmla="*/ 0 h 1815135"/>
              <a:gd name="connsiteX2" fmla="*/ 5116972 w 5116972"/>
              <a:gd name="connsiteY2" fmla="*/ 1815135 h 1815135"/>
              <a:gd name="connsiteX3" fmla="*/ 0 w 5116972"/>
              <a:gd name="connsiteY3" fmla="*/ 1815135 h 1815135"/>
            </a:gdLst>
            <a:ahLst/>
            <a:cxnLst>
              <a:cxn ang="0">
                <a:pos x="connsiteX0" y="connsiteY0"/>
              </a:cxn>
              <a:cxn ang="0">
                <a:pos x="connsiteX1" y="connsiteY1"/>
              </a:cxn>
              <a:cxn ang="0">
                <a:pos x="connsiteX2" y="connsiteY2"/>
              </a:cxn>
              <a:cxn ang="0">
                <a:pos x="connsiteX3" y="connsiteY3"/>
              </a:cxn>
            </a:cxnLst>
            <a:rect l="l" t="t" r="r" b="b"/>
            <a:pathLst>
              <a:path w="5116972" h="1815135">
                <a:moveTo>
                  <a:pt x="0" y="0"/>
                </a:moveTo>
                <a:lnTo>
                  <a:pt x="5116972" y="0"/>
                </a:lnTo>
                <a:lnTo>
                  <a:pt x="5116972" y="1815135"/>
                </a:lnTo>
                <a:lnTo>
                  <a:pt x="0" y="1815135"/>
                </a:ln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6200315" y="3793785"/>
            <a:ext cx="5116972" cy="1815135"/>
          </a:xfrm>
          <a:custGeom>
            <a:avLst/>
            <a:gdLst>
              <a:gd name="connsiteX0" fmla="*/ 0 w 5116972"/>
              <a:gd name="connsiteY0" fmla="*/ 0 h 1815135"/>
              <a:gd name="connsiteX1" fmla="*/ 5116972 w 5116972"/>
              <a:gd name="connsiteY1" fmla="*/ 0 h 1815135"/>
              <a:gd name="connsiteX2" fmla="*/ 5116972 w 5116972"/>
              <a:gd name="connsiteY2" fmla="*/ 1815135 h 1815135"/>
              <a:gd name="connsiteX3" fmla="*/ 0 w 5116972"/>
              <a:gd name="connsiteY3" fmla="*/ 1815135 h 1815135"/>
            </a:gdLst>
            <a:ahLst/>
            <a:cxnLst>
              <a:cxn ang="0">
                <a:pos x="connsiteX0" y="connsiteY0"/>
              </a:cxn>
              <a:cxn ang="0">
                <a:pos x="connsiteX1" y="connsiteY1"/>
              </a:cxn>
              <a:cxn ang="0">
                <a:pos x="connsiteX2" y="connsiteY2"/>
              </a:cxn>
              <a:cxn ang="0">
                <a:pos x="connsiteX3" y="connsiteY3"/>
              </a:cxn>
            </a:cxnLst>
            <a:rect l="l" t="t" r="r" b="b"/>
            <a:pathLst>
              <a:path w="5116972" h="1815135">
                <a:moveTo>
                  <a:pt x="0" y="0"/>
                </a:moveTo>
                <a:lnTo>
                  <a:pt x="5116972" y="0"/>
                </a:lnTo>
                <a:lnTo>
                  <a:pt x="5116972" y="1815135"/>
                </a:lnTo>
                <a:lnTo>
                  <a:pt x="0" y="1815135"/>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413036" y="1986039"/>
            <a:ext cx="2864878" cy="2456948"/>
          </a:xfrm>
          <a:custGeom>
            <a:avLst/>
            <a:gdLst>
              <a:gd name="connsiteX0" fmla="*/ 614238 w 2864878"/>
              <a:gd name="connsiteY0" fmla="*/ 0 h 2456948"/>
              <a:gd name="connsiteX1" fmla="*/ 2250641 w 2864878"/>
              <a:gd name="connsiteY1" fmla="*/ 0 h 2456948"/>
              <a:gd name="connsiteX2" fmla="*/ 2864878 w 2864878"/>
              <a:gd name="connsiteY2" fmla="*/ 1228474 h 2456948"/>
              <a:gd name="connsiteX3" fmla="*/ 2250641 w 2864878"/>
              <a:gd name="connsiteY3" fmla="*/ 2456948 h 2456948"/>
              <a:gd name="connsiteX4" fmla="*/ 614238 w 2864878"/>
              <a:gd name="connsiteY4" fmla="*/ 2456948 h 2456948"/>
              <a:gd name="connsiteX5" fmla="*/ 0 w 2864878"/>
              <a:gd name="connsiteY5" fmla="*/ 1228474 h 245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4878" h="2456948">
                <a:moveTo>
                  <a:pt x="614238" y="0"/>
                </a:moveTo>
                <a:lnTo>
                  <a:pt x="2250641" y="0"/>
                </a:lnTo>
                <a:lnTo>
                  <a:pt x="2864878" y="1228474"/>
                </a:lnTo>
                <a:lnTo>
                  <a:pt x="2250641" y="2456948"/>
                </a:lnTo>
                <a:lnTo>
                  <a:pt x="614238" y="2456948"/>
                </a:lnTo>
                <a:lnTo>
                  <a:pt x="0" y="1228474"/>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4670586" y="1986039"/>
            <a:ext cx="2864878" cy="2456948"/>
          </a:xfrm>
          <a:custGeom>
            <a:avLst/>
            <a:gdLst>
              <a:gd name="connsiteX0" fmla="*/ 614238 w 2864878"/>
              <a:gd name="connsiteY0" fmla="*/ 0 h 2456948"/>
              <a:gd name="connsiteX1" fmla="*/ 2250641 w 2864878"/>
              <a:gd name="connsiteY1" fmla="*/ 0 h 2456948"/>
              <a:gd name="connsiteX2" fmla="*/ 2864878 w 2864878"/>
              <a:gd name="connsiteY2" fmla="*/ 1228474 h 2456948"/>
              <a:gd name="connsiteX3" fmla="*/ 2250641 w 2864878"/>
              <a:gd name="connsiteY3" fmla="*/ 2456948 h 2456948"/>
              <a:gd name="connsiteX4" fmla="*/ 614238 w 2864878"/>
              <a:gd name="connsiteY4" fmla="*/ 2456948 h 2456948"/>
              <a:gd name="connsiteX5" fmla="*/ 0 w 2864878"/>
              <a:gd name="connsiteY5" fmla="*/ 1228474 h 245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4878" h="2456948">
                <a:moveTo>
                  <a:pt x="614238" y="0"/>
                </a:moveTo>
                <a:lnTo>
                  <a:pt x="2250641" y="0"/>
                </a:lnTo>
                <a:lnTo>
                  <a:pt x="2864878" y="1228474"/>
                </a:lnTo>
                <a:lnTo>
                  <a:pt x="2250641" y="2456948"/>
                </a:lnTo>
                <a:lnTo>
                  <a:pt x="614238" y="2456948"/>
                </a:lnTo>
                <a:lnTo>
                  <a:pt x="0" y="1228474"/>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7928136" y="1986039"/>
            <a:ext cx="2864878" cy="2456948"/>
          </a:xfrm>
          <a:custGeom>
            <a:avLst/>
            <a:gdLst>
              <a:gd name="connsiteX0" fmla="*/ 614238 w 2864878"/>
              <a:gd name="connsiteY0" fmla="*/ 0 h 2456948"/>
              <a:gd name="connsiteX1" fmla="*/ 2250641 w 2864878"/>
              <a:gd name="connsiteY1" fmla="*/ 0 h 2456948"/>
              <a:gd name="connsiteX2" fmla="*/ 2864878 w 2864878"/>
              <a:gd name="connsiteY2" fmla="*/ 1228474 h 2456948"/>
              <a:gd name="connsiteX3" fmla="*/ 2250641 w 2864878"/>
              <a:gd name="connsiteY3" fmla="*/ 2456948 h 2456948"/>
              <a:gd name="connsiteX4" fmla="*/ 614238 w 2864878"/>
              <a:gd name="connsiteY4" fmla="*/ 2456948 h 2456948"/>
              <a:gd name="connsiteX5" fmla="*/ 0 w 2864878"/>
              <a:gd name="connsiteY5" fmla="*/ 1228474 h 245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4878" h="2456948">
                <a:moveTo>
                  <a:pt x="614238" y="0"/>
                </a:moveTo>
                <a:lnTo>
                  <a:pt x="2250641" y="0"/>
                </a:lnTo>
                <a:lnTo>
                  <a:pt x="2864878" y="1228474"/>
                </a:lnTo>
                <a:lnTo>
                  <a:pt x="2250641" y="2456948"/>
                </a:lnTo>
                <a:lnTo>
                  <a:pt x="614238" y="2456948"/>
                </a:lnTo>
                <a:lnTo>
                  <a:pt x="0" y="1228474"/>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229664" y="1955801"/>
            <a:ext cx="1641860" cy="1624794"/>
          </a:xfrm>
          <a:custGeom>
            <a:avLst/>
            <a:gdLst>
              <a:gd name="connsiteX0" fmla="*/ 820930 w 1641860"/>
              <a:gd name="connsiteY0" fmla="*/ 0 h 1624794"/>
              <a:gd name="connsiteX1" fmla="*/ 1641860 w 1641860"/>
              <a:gd name="connsiteY1" fmla="*/ 812397 h 1624794"/>
              <a:gd name="connsiteX2" fmla="*/ 820930 w 1641860"/>
              <a:gd name="connsiteY2" fmla="*/ 1624794 h 1624794"/>
              <a:gd name="connsiteX3" fmla="*/ 0 w 1641860"/>
              <a:gd name="connsiteY3" fmla="*/ 812397 h 1624794"/>
              <a:gd name="connsiteX4" fmla="*/ 820930 w 1641860"/>
              <a:gd name="connsiteY4" fmla="*/ 0 h 1624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860" h="1624794">
                <a:moveTo>
                  <a:pt x="820930" y="0"/>
                </a:moveTo>
                <a:cubicBezTo>
                  <a:pt x="1274317" y="0"/>
                  <a:pt x="1641860" y="363723"/>
                  <a:pt x="1641860" y="812397"/>
                </a:cubicBezTo>
                <a:cubicBezTo>
                  <a:pt x="1641860" y="1261071"/>
                  <a:pt x="1274317" y="1624794"/>
                  <a:pt x="820930" y="1624794"/>
                </a:cubicBezTo>
                <a:cubicBezTo>
                  <a:pt x="367543" y="1624794"/>
                  <a:pt x="0" y="1261071"/>
                  <a:pt x="0" y="812397"/>
                </a:cubicBezTo>
                <a:cubicBezTo>
                  <a:pt x="0" y="363723"/>
                  <a:pt x="367543" y="0"/>
                  <a:pt x="820930" y="0"/>
                </a:cubicBez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3841929" y="1955801"/>
            <a:ext cx="1641860" cy="1624794"/>
          </a:xfrm>
          <a:custGeom>
            <a:avLst/>
            <a:gdLst>
              <a:gd name="connsiteX0" fmla="*/ 820930 w 1641860"/>
              <a:gd name="connsiteY0" fmla="*/ 0 h 1624794"/>
              <a:gd name="connsiteX1" fmla="*/ 1641860 w 1641860"/>
              <a:gd name="connsiteY1" fmla="*/ 812397 h 1624794"/>
              <a:gd name="connsiteX2" fmla="*/ 820930 w 1641860"/>
              <a:gd name="connsiteY2" fmla="*/ 1624794 h 1624794"/>
              <a:gd name="connsiteX3" fmla="*/ 0 w 1641860"/>
              <a:gd name="connsiteY3" fmla="*/ 812397 h 1624794"/>
              <a:gd name="connsiteX4" fmla="*/ 820930 w 1641860"/>
              <a:gd name="connsiteY4" fmla="*/ 0 h 1624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860" h="1624794">
                <a:moveTo>
                  <a:pt x="820930" y="0"/>
                </a:moveTo>
                <a:cubicBezTo>
                  <a:pt x="1274317" y="0"/>
                  <a:pt x="1641860" y="363723"/>
                  <a:pt x="1641860" y="812397"/>
                </a:cubicBezTo>
                <a:cubicBezTo>
                  <a:pt x="1641860" y="1261071"/>
                  <a:pt x="1274317" y="1624794"/>
                  <a:pt x="820930" y="1624794"/>
                </a:cubicBezTo>
                <a:cubicBezTo>
                  <a:pt x="367543" y="1624794"/>
                  <a:pt x="0" y="1261071"/>
                  <a:pt x="0" y="812397"/>
                </a:cubicBezTo>
                <a:cubicBezTo>
                  <a:pt x="0" y="363723"/>
                  <a:pt x="367543" y="0"/>
                  <a:pt x="820930" y="0"/>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6454193" y="1955801"/>
            <a:ext cx="1641860" cy="1624794"/>
          </a:xfrm>
          <a:custGeom>
            <a:avLst/>
            <a:gdLst>
              <a:gd name="connsiteX0" fmla="*/ 820930 w 1641860"/>
              <a:gd name="connsiteY0" fmla="*/ 0 h 1624794"/>
              <a:gd name="connsiteX1" fmla="*/ 1641860 w 1641860"/>
              <a:gd name="connsiteY1" fmla="*/ 812397 h 1624794"/>
              <a:gd name="connsiteX2" fmla="*/ 820930 w 1641860"/>
              <a:gd name="connsiteY2" fmla="*/ 1624794 h 1624794"/>
              <a:gd name="connsiteX3" fmla="*/ 0 w 1641860"/>
              <a:gd name="connsiteY3" fmla="*/ 812397 h 1624794"/>
              <a:gd name="connsiteX4" fmla="*/ 820930 w 1641860"/>
              <a:gd name="connsiteY4" fmla="*/ 0 h 1624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860" h="1624794">
                <a:moveTo>
                  <a:pt x="820930" y="0"/>
                </a:moveTo>
                <a:cubicBezTo>
                  <a:pt x="1274317" y="0"/>
                  <a:pt x="1641860" y="363723"/>
                  <a:pt x="1641860" y="812397"/>
                </a:cubicBezTo>
                <a:cubicBezTo>
                  <a:pt x="1641860" y="1261071"/>
                  <a:pt x="1274317" y="1624794"/>
                  <a:pt x="820930" y="1624794"/>
                </a:cubicBezTo>
                <a:cubicBezTo>
                  <a:pt x="367543" y="1624794"/>
                  <a:pt x="0" y="1261071"/>
                  <a:pt x="0" y="812397"/>
                </a:cubicBezTo>
                <a:cubicBezTo>
                  <a:pt x="0" y="363723"/>
                  <a:pt x="367543" y="0"/>
                  <a:pt x="820930" y="0"/>
                </a:cubicBezTo>
                <a:close/>
              </a:path>
            </a:pathLst>
          </a:custGeom>
        </p:spPr>
        <p:txBody>
          <a:bodyPr wrap="square">
            <a:noAutofit/>
          </a:bodyPr>
          <a:lstStyle/>
          <a:p>
            <a:endParaRPr lang="zh-CN" altLang="en-US" dirty="0"/>
          </a:p>
        </p:txBody>
      </p:sp>
      <p:sp>
        <p:nvSpPr>
          <p:cNvPr id="15" name="图片占位符 14"/>
          <p:cNvSpPr>
            <a:spLocks noGrp="1"/>
          </p:cNvSpPr>
          <p:nvPr>
            <p:ph type="pic" sz="quarter" idx="13"/>
          </p:nvPr>
        </p:nvSpPr>
        <p:spPr>
          <a:xfrm>
            <a:off x="9066458" y="1955801"/>
            <a:ext cx="1641860" cy="1624794"/>
          </a:xfrm>
          <a:custGeom>
            <a:avLst/>
            <a:gdLst>
              <a:gd name="connsiteX0" fmla="*/ 820930 w 1641860"/>
              <a:gd name="connsiteY0" fmla="*/ 0 h 1624794"/>
              <a:gd name="connsiteX1" fmla="*/ 1641860 w 1641860"/>
              <a:gd name="connsiteY1" fmla="*/ 812397 h 1624794"/>
              <a:gd name="connsiteX2" fmla="*/ 820930 w 1641860"/>
              <a:gd name="connsiteY2" fmla="*/ 1624794 h 1624794"/>
              <a:gd name="connsiteX3" fmla="*/ 0 w 1641860"/>
              <a:gd name="connsiteY3" fmla="*/ 812397 h 1624794"/>
              <a:gd name="connsiteX4" fmla="*/ 820930 w 1641860"/>
              <a:gd name="connsiteY4" fmla="*/ 0 h 1624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860" h="1624794">
                <a:moveTo>
                  <a:pt x="820930" y="0"/>
                </a:moveTo>
                <a:cubicBezTo>
                  <a:pt x="1274317" y="0"/>
                  <a:pt x="1641860" y="363723"/>
                  <a:pt x="1641860" y="812397"/>
                </a:cubicBezTo>
                <a:cubicBezTo>
                  <a:pt x="1641860" y="1261071"/>
                  <a:pt x="1274317" y="1624794"/>
                  <a:pt x="820930" y="1624794"/>
                </a:cubicBezTo>
                <a:cubicBezTo>
                  <a:pt x="367543" y="1624794"/>
                  <a:pt x="0" y="1261071"/>
                  <a:pt x="0" y="812397"/>
                </a:cubicBezTo>
                <a:cubicBezTo>
                  <a:pt x="0" y="363723"/>
                  <a:pt x="367543" y="0"/>
                  <a:pt x="820930" y="0"/>
                </a:cubicBez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4100870" y="1641487"/>
            <a:ext cx="3708001" cy="2347284"/>
          </a:xfrm>
          <a:custGeom>
            <a:avLst/>
            <a:gdLst>
              <a:gd name="connsiteX0" fmla="*/ 0 w 3708001"/>
              <a:gd name="connsiteY0" fmla="*/ 0 h 2347284"/>
              <a:gd name="connsiteX1" fmla="*/ 3708001 w 3708001"/>
              <a:gd name="connsiteY1" fmla="*/ 0 h 2347284"/>
              <a:gd name="connsiteX2" fmla="*/ 3708001 w 3708001"/>
              <a:gd name="connsiteY2" fmla="*/ 2347284 h 2347284"/>
              <a:gd name="connsiteX3" fmla="*/ 0 w 3708001"/>
              <a:gd name="connsiteY3" fmla="*/ 2347284 h 2347284"/>
            </a:gdLst>
            <a:ahLst/>
            <a:cxnLst>
              <a:cxn ang="0">
                <a:pos x="connsiteX0" y="connsiteY0"/>
              </a:cxn>
              <a:cxn ang="0">
                <a:pos x="connsiteX1" y="connsiteY1"/>
              </a:cxn>
              <a:cxn ang="0">
                <a:pos x="connsiteX2" y="connsiteY2"/>
              </a:cxn>
              <a:cxn ang="0">
                <a:pos x="connsiteX3" y="connsiteY3"/>
              </a:cxn>
            </a:cxnLst>
            <a:rect l="l" t="t" r="r" b="b"/>
            <a:pathLst>
              <a:path w="3708001" h="2347284">
                <a:moveTo>
                  <a:pt x="0" y="0"/>
                </a:moveTo>
                <a:lnTo>
                  <a:pt x="3708001" y="0"/>
                </a:lnTo>
                <a:lnTo>
                  <a:pt x="3708001" y="2347284"/>
                </a:lnTo>
                <a:lnTo>
                  <a:pt x="0" y="2347284"/>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7979202" y="1641488"/>
            <a:ext cx="3323559" cy="2051173"/>
          </a:xfrm>
          <a:custGeom>
            <a:avLst/>
            <a:gdLst>
              <a:gd name="connsiteX0" fmla="*/ 0 w 3323559"/>
              <a:gd name="connsiteY0" fmla="*/ 0 h 2051173"/>
              <a:gd name="connsiteX1" fmla="*/ 3323559 w 3323559"/>
              <a:gd name="connsiteY1" fmla="*/ 0 h 2051173"/>
              <a:gd name="connsiteX2" fmla="*/ 3323559 w 3323559"/>
              <a:gd name="connsiteY2" fmla="*/ 2051173 h 2051173"/>
              <a:gd name="connsiteX3" fmla="*/ 0 w 3323559"/>
              <a:gd name="connsiteY3" fmla="*/ 2051173 h 2051173"/>
            </a:gdLst>
            <a:ahLst/>
            <a:cxnLst>
              <a:cxn ang="0">
                <a:pos x="connsiteX0" y="connsiteY0"/>
              </a:cxn>
              <a:cxn ang="0">
                <a:pos x="connsiteX1" y="connsiteY1"/>
              </a:cxn>
              <a:cxn ang="0">
                <a:pos x="connsiteX2" y="connsiteY2"/>
              </a:cxn>
              <a:cxn ang="0">
                <a:pos x="connsiteX3" y="connsiteY3"/>
              </a:cxn>
            </a:cxnLst>
            <a:rect l="l" t="t" r="r" b="b"/>
            <a:pathLst>
              <a:path w="3323559" h="2051173">
                <a:moveTo>
                  <a:pt x="0" y="0"/>
                </a:moveTo>
                <a:lnTo>
                  <a:pt x="3323559" y="0"/>
                </a:lnTo>
                <a:lnTo>
                  <a:pt x="3323559" y="2051173"/>
                </a:lnTo>
                <a:lnTo>
                  <a:pt x="0" y="2051173"/>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874714" y="4172231"/>
            <a:ext cx="6934157" cy="1765008"/>
          </a:xfrm>
          <a:custGeom>
            <a:avLst/>
            <a:gdLst>
              <a:gd name="connsiteX0" fmla="*/ 0 w 6934157"/>
              <a:gd name="connsiteY0" fmla="*/ 0 h 1765008"/>
              <a:gd name="connsiteX1" fmla="*/ 6934157 w 6934157"/>
              <a:gd name="connsiteY1" fmla="*/ 0 h 1765008"/>
              <a:gd name="connsiteX2" fmla="*/ 6934157 w 6934157"/>
              <a:gd name="connsiteY2" fmla="*/ 1765008 h 1765008"/>
              <a:gd name="connsiteX3" fmla="*/ 0 w 6934157"/>
              <a:gd name="connsiteY3" fmla="*/ 1765008 h 1765008"/>
            </a:gdLst>
            <a:ahLst/>
            <a:cxnLst>
              <a:cxn ang="0">
                <a:pos x="connsiteX0" y="connsiteY0"/>
              </a:cxn>
              <a:cxn ang="0">
                <a:pos x="connsiteX1" y="connsiteY1"/>
              </a:cxn>
              <a:cxn ang="0">
                <a:pos x="connsiteX2" y="connsiteY2"/>
              </a:cxn>
              <a:cxn ang="0">
                <a:pos x="connsiteX3" y="connsiteY3"/>
              </a:cxn>
            </a:cxnLst>
            <a:rect l="l" t="t" r="r" b="b"/>
            <a:pathLst>
              <a:path w="6934157" h="1765008">
                <a:moveTo>
                  <a:pt x="0" y="0"/>
                </a:moveTo>
                <a:lnTo>
                  <a:pt x="6934157" y="0"/>
                </a:lnTo>
                <a:lnTo>
                  <a:pt x="6934157" y="1765008"/>
                </a:lnTo>
                <a:lnTo>
                  <a:pt x="0" y="1765008"/>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4" Type="http://schemas.openxmlformats.org/officeDocument/2006/relationships/theme" Target="../theme/theme2.xml"/><Relationship Id="rId13" Type="http://schemas.openxmlformats.org/officeDocument/2006/relationships/image" Target="../media/image1.png"/><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4" Type="http://schemas.openxmlformats.org/officeDocument/2006/relationships/theme" Target="../theme/theme3.xml"/><Relationship Id="rId13" Type="http://schemas.openxmlformats.org/officeDocument/2006/relationships/image" Target="../media/image1.png"/><Relationship Id="rId12" Type="http://schemas.openxmlformats.org/officeDocument/2006/relationships/slideLayout" Target="../slideLayouts/slideLayout36.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菱形 6"/>
          <p:cNvSpPr/>
          <p:nvPr userDrawn="1"/>
        </p:nvSpPr>
        <p:spPr>
          <a:xfrm>
            <a:off x="1350131" y="622304"/>
            <a:ext cx="334960" cy="334960"/>
          </a:xfrm>
          <a:prstGeom prst="diamond">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1" y="0"/>
            <a:ext cx="12192000" cy="79123"/>
          </a:xfrm>
          <a:prstGeom prst="rect">
            <a:avLst/>
          </a:prstGeom>
          <a:solidFill>
            <a:srgbClr val="15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p:cNvSpPr/>
          <p:nvPr userDrawn="1"/>
        </p:nvSpPr>
        <p:spPr>
          <a:xfrm>
            <a:off x="511930" y="1"/>
            <a:ext cx="1676402" cy="914401"/>
          </a:xfrm>
          <a:custGeom>
            <a:avLst/>
            <a:gdLst>
              <a:gd name="connsiteX0" fmla="*/ 76200 w 1676402"/>
              <a:gd name="connsiteY0" fmla="*/ 0 h 914401"/>
              <a:gd name="connsiteX1" fmla="*/ 1600202 w 1676402"/>
              <a:gd name="connsiteY1" fmla="*/ 0 h 914401"/>
              <a:gd name="connsiteX2" fmla="*/ 1676402 w 1676402"/>
              <a:gd name="connsiteY2" fmla="*/ 76200 h 914401"/>
              <a:gd name="connsiteX3" fmla="*/ 838201 w 1676402"/>
              <a:gd name="connsiteY3" fmla="*/ 914401 h 914401"/>
              <a:gd name="connsiteX4" fmla="*/ 0 w 1676402"/>
              <a:gd name="connsiteY4" fmla="*/ 76200 h 914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02" h="914401">
                <a:moveTo>
                  <a:pt x="76200" y="0"/>
                </a:moveTo>
                <a:lnTo>
                  <a:pt x="1600202" y="0"/>
                </a:lnTo>
                <a:lnTo>
                  <a:pt x="1676402" y="76200"/>
                </a:lnTo>
                <a:lnTo>
                  <a:pt x="838201" y="914401"/>
                </a:lnTo>
                <a:lnTo>
                  <a:pt x="0" y="762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菱形 9"/>
          <p:cNvSpPr/>
          <p:nvPr userDrawn="1"/>
        </p:nvSpPr>
        <p:spPr>
          <a:xfrm>
            <a:off x="511930" y="222628"/>
            <a:ext cx="621545" cy="621545"/>
          </a:xfrm>
          <a:prstGeom prst="diamond">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1" y="6778877"/>
            <a:ext cx="12192000" cy="79123"/>
          </a:xfrm>
          <a:prstGeom prst="rect">
            <a:avLst/>
          </a:prstGeom>
          <a:solidFill>
            <a:srgbClr val="15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2.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3.xml"/><Relationship Id="rId2" Type="http://schemas.openxmlformats.org/officeDocument/2006/relationships/image" Target="../media/image8.png"/><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15.png"/><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17.png"/><Relationship Id="rId1" Type="http://schemas.openxmlformats.org/officeDocument/2006/relationships/tags" Target="../tags/tag1.xml"/></Relationships>
</file>

<file path=ppt/slides/_rels/slide17.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14.xml"/><Relationship Id="rId2" Type="http://schemas.openxmlformats.org/officeDocument/2006/relationships/image" Target="../media/image18.wmf"/><Relationship Id="rId1" Type="http://schemas.openxmlformats.org/officeDocument/2006/relationships/oleObject" Target="../embeddings/oleObject2.bin"/></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3.xml"/><Relationship Id="rId2" Type="http://schemas.openxmlformats.org/officeDocument/2006/relationships/image" Target="../media/image8.png"/><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4.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3.xml"/><Relationship Id="rId2" Type="http://schemas.openxmlformats.org/officeDocument/2006/relationships/image" Target="../media/image8.png"/><Relationship Id="rId1" Type="http://schemas.openxmlformats.org/officeDocument/2006/relationships/image" Target="../media/image7.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3.xml"/><Relationship Id="rId2" Type="http://schemas.openxmlformats.org/officeDocument/2006/relationships/image" Target="../media/image8.png"/><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14.xml"/><Relationship Id="rId2" Type="http://schemas.openxmlformats.org/officeDocument/2006/relationships/image" Target="../media/image10.wmf"/><Relationship Id="rId1"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3.xml"/><Relationship Id="rId2" Type="http://schemas.openxmlformats.org/officeDocument/2006/relationships/image" Target="../media/image8.png"/><Relationship Id="rId1"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3" name="图片占位符 22"/>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l="1081" r="1081"/>
          <a:stretch>
            <a:fillRect/>
          </a:stretch>
        </p:blipFill>
        <p:spPr/>
      </p:pic>
      <p:sp>
        <p:nvSpPr>
          <p:cNvPr id="414" name="任意多边形: 形状 413"/>
          <p:cNvSpPr/>
          <p:nvPr/>
        </p:nvSpPr>
        <p:spPr>
          <a:xfrm>
            <a:off x="8195579" y="-7831"/>
            <a:ext cx="4009778" cy="2486731"/>
          </a:xfrm>
          <a:custGeom>
            <a:avLst/>
            <a:gdLst>
              <a:gd name="connsiteX0" fmla="*/ 12046 w 4009778"/>
              <a:gd name="connsiteY0" fmla="*/ 0 h 2486731"/>
              <a:gd name="connsiteX1" fmla="*/ 4009778 w 4009778"/>
              <a:gd name="connsiteY1" fmla="*/ 0 h 2486731"/>
              <a:gd name="connsiteX2" fmla="*/ 4009778 w 4009778"/>
              <a:gd name="connsiteY2" fmla="*/ 951638 h 2486731"/>
              <a:gd name="connsiteX3" fmla="*/ 2474685 w 4009778"/>
              <a:gd name="connsiteY3" fmla="*/ 2486731 h 2486731"/>
              <a:gd name="connsiteX4" fmla="*/ 0 w 4009778"/>
              <a:gd name="connsiteY4" fmla="*/ 12046 h 2486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9778" h="2486731">
                <a:moveTo>
                  <a:pt x="12046" y="0"/>
                </a:moveTo>
                <a:lnTo>
                  <a:pt x="4009778" y="0"/>
                </a:lnTo>
                <a:lnTo>
                  <a:pt x="4009778" y="951638"/>
                </a:lnTo>
                <a:lnTo>
                  <a:pt x="2474685" y="2486731"/>
                </a:lnTo>
                <a:lnTo>
                  <a:pt x="0" y="12046"/>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grpSp>
        <p:nvGrpSpPr>
          <p:cNvPr id="11" name="组合 10"/>
          <p:cNvGrpSpPr/>
          <p:nvPr/>
        </p:nvGrpSpPr>
        <p:grpSpPr>
          <a:xfrm>
            <a:off x="546298" y="1726577"/>
            <a:ext cx="2691881" cy="769600"/>
            <a:chOff x="687816" y="1933411"/>
            <a:chExt cx="2691881" cy="769600"/>
          </a:xfrm>
        </p:grpSpPr>
        <p:cxnSp>
          <p:nvCxnSpPr>
            <p:cNvPr id="421" name="直接连接符 420"/>
            <p:cNvCxnSpPr/>
            <p:nvPr/>
          </p:nvCxnSpPr>
          <p:spPr>
            <a:xfrm flipH="1">
              <a:off x="687816" y="1933411"/>
              <a:ext cx="237119" cy="2286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802543" y="2028083"/>
              <a:ext cx="2577154" cy="674928"/>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3600" b="1" dirty="0">
                  <a:solidFill>
                    <a:schemeClr val="accent1"/>
                  </a:solidFill>
                  <a:latin typeface="Times New Roman" panose="02020603050405020304" pitchFamily="18" charset="0"/>
                  <a:ea typeface="+mj-ea"/>
                </a:rPr>
                <a:t>汇报</a:t>
              </a:r>
              <a:r>
                <a:rPr lang="zh-CN" altLang="en-US" sz="3600" b="1" dirty="0">
                  <a:solidFill>
                    <a:schemeClr val="accent1"/>
                  </a:solidFill>
                  <a:ea typeface="+mj-ea"/>
                </a:rPr>
                <a:t>题目</a:t>
              </a:r>
              <a:endParaRPr lang="en-US" altLang="zh-CN" sz="3600" b="1" dirty="0">
                <a:solidFill>
                  <a:schemeClr val="accent1"/>
                </a:solidFill>
                <a:ea typeface="+mj-ea"/>
              </a:endParaRPr>
            </a:p>
          </p:txBody>
        </p:sp>
      </p:grpSp>
      <p:sp>
        <p:nvSpPr>
          <p:cNvPr id="10" name="文本框 9"/>
          <p:cNvSpPr txBox="1"/>
          <p:nvPr/>
        </p:nvSpPr>
        <p:spPr>
          <a:xfrm>
            <a:off x="661024" y="3205442"/>
            <a:ext cx="5213002" cy="553085"/>
          </a:xfrm>
          <a:prstGeom prst="rect">
            <a:avLst/>
          </a:prstGeom>
          <a:noFill/>
          <a:ln w="22225">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p:spPr>
        <p:txBody>
          <a:bodyPr wrap="square" rtlCol="0">
            <a:spAutoFit/>
          </a:bodyPr>
          <a:lstStyle/>
          <a:p>
            <a:pPr algn="ctr">
              <a:spcBef>
                <a:spcPts val="1200"/>
              </a:spcBef>
              <a:spcAft>
                <a:spcPts val="1200"/>
              </a:spcAft>
            </a:pPr>
            <a:r>
              <a:rPr lang="en-US" altLang="zh-CN" sz="3000" b="1" dirty="0">
                <a:solidFill>
                  <a:srgbClr val="90362D"/>
                </a:solidFill>
                <a:latin typeface="Times New Roman" panose="02020603050405020304" pitchFamily="18" charset="0"/>
                <a:ea typeface="楷体" panose="02010609060101010101" pitchFamily="49" charset="-122"/>
              </a:rPr>
              <a:t>Transformer</a:t>
            </a:r>
            <a:r>
              <a:rPr lang="zh-CN" altLang="en-US" sz="3000" b="1" dirty="0">
                <a:solidFill>
                  <a:srgbClr val="90362D"/>
                </a:solidFill>
                <a:latin typeface="Times New Roman" panose="02020603050405020304" pitchFamily="18" charset="0"/>
                <a:ea typeface="楷体" panose="02010609060101010101" pitchFamily="49" charset="-122"/>
              </a:rPr>
              <a:t>模型</a:t>
            </a:r>
            <a:endParaRPr lang="zh-CN" altLang="en-US" sz="3000" b="1" dirty="0">
              <a:solidFill>
                <a:srgbClr val="90362D"/>
              </a:solidFill>
              <a:latin typeface="Times New Roman" panose="02020603050405020304" pitchFamily="18" charset="0"/>
              <a:ea typeface="楷体" panose="02010609060101010101" pitchFamily="49" charset="-122"/>
            </a:endParaRPr>
          </a:p>
        </p:txBody>
      </p:sp>
      <p:sp>
        <p:nvSpPr>
          <p:cNvPr id="415" name="任意多边形: 形状 414"/>
          <p:cNvSpPr/>
          <p:nvPr/>
        </p:nvSpPr>
        <p:spPr>
          <a:xfrm>
            <a:off x="8206675" y="2481693"/>
            <a:ext cx="3994847" cy="4374613"/>
          </a:xfrm>
          <a:custGeom>
            <a:avLst/>
            <a:gdLst>
              <a:gd name="connsiteX0" fmla="*/ 2474686 w 4014726"/>
              <a:gd name="connsiteY0" fmla="*/ 0 h 4397467"/>
              <a:gd name="connsiteX1" fmla="*/ 4014726 w 4014726"/>
              <a:gd name="connsiteY1" fmla="*/ 1540041 h 4397467"/>
              <a:gd name="connsiteX2" fmla="*/ 4014726 w 4014726"/>
              <a:gd name="connsiteY2" fmla="*/ 3409331 h 4397467"/>
              <a:gd name="connsiteX3" fmla="*/ 3026590 w 4014726"/>
              <a:gd name="connsiteY3" fmla="*/ 4397467 h 4397467"/>
              <a:gd name="connsiteX4" fmla="*/ 1922782 w 4014726"/>
              <a:gd name="connsiteY4" fmla="*/ 4397467 h 4397467"/>
              <a:gd name="connsiteX5" fmla="*/ 0 w 4014726"/>
              <a:gd name="connsiteY5" fmla="*/ 2474686 h 43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4726" h="4397467">
                <a:moveTo>
                  <a:pt x="2474686" y="0"/>
                </a:moveTo>
                <a:lnTo>
                  <a:pt x="4014726" y="1540041"/>
                </a:lnTo>
                <a:lnTo>
                  <a:pt x="4014726" y="3409331"/>
                </a:lnTo>
                <a:lnTo>
                  <a:pt x="3026590" y="4397467"/>
                </a:lnTo>
                <a:lnTo>
                  <a:pt x="1922782" y="4397467"/>
                </a:lnTo>
                <a:lnTo>
                  <a:pt x="0" y="2474686"/>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11" name="任意多边形: 形状 410"/>
          <p:cNvSpPr/>
          <p:nvPr/>
        </p:nvSpPr>
        <p:spPr>
          <a:xfrm>
            <a:off x="10661438" y="930155"/>
            <a:ext cx="1540086" cy="3079411"/>
          </a:xfrm>
          <a:custGeom>
            <a:avLst/>
            <a:gdLst>
              <a:gd name="connsiteX0" fmla="*/ 1540086 w 1540086"/>
              <a:gd name="connsiteY0" fmla="*/ 0 h 3080171"/>
              <a:gd name="connsiteX1" fmla="*/ 1540086 w 1540086"/>
              <a:gd name="connsiteY1" fmla="*/ 3080171 h 3080171"/>
              <a:gd name="connsiteX2" fmla="*/ 0 w 1540086"/>
              <a:gd name="connsiteY2" fmla="*/ 1540086 h 3080171"/>
            </a:gdLst>
            <a:ahLst/>
            <a:cxnLst>
              <a:cxn ang="0">
                <a:pos x="connsiteX0" y="connsiteY0"/>
              </a:cxn>
              <a:cxn ang="0">
                <a:pos x="connsiteX1" y="connsiteY1"/>
              </a:cxn>
              <a:cxn ang="0">
                <a:pos x="connsiteX2" y="connsiteY2"/>
              </a:cxn>
            </a:cxnLst>
            <a:rect l="l" t="t" r="r" b="b"/>
            <a:pathLst>
              <a:path w="1540086" h="3080171">
                <a:moveTo>
                  <a:pt x="1540086" y="0"/>
                </a:moveTo>
                <a:lnTo>
                  <a:pt x="1540086" y="3080171"/>
                </a:lnTo>
                <a:lnTo>
                  <a:pt x="0" y="1540086"/>
                </a:lnTo>
                <a:close/>
              </a:path>
            </a:pathLst>
          </a:cu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13" name="任意多边形: 形状 412"/>
          <p:cNvSpPr/>
          <p:nvPr/>
        </p:nvSpPr>
        <p:spPr>
          <a:xfrm>
            <a:off x="3257305" y="-7831"/>
            <a:ext cx="4949371" cy="2491840"/>
          </a:xfrm>
          <a:custGeom>
            <a:avLst/>
            <a:gdLst>
              <a:gd name="connsiteX0" fmla="*/ 17770 w 4949371"/>
              <a:gd name="connsiteY0" fmla="*/ 0 h 2492455"/>
              <a:gd name="connsiteX1" fmla="*/ 4931601 w 4949371"/>
              <a:gd name="connsiteY1" fmla="*/ 0 h 2492455"/>
              <a:gd name="connsiteX2" fmla="*/ 4949371 w 4949371"/>
              <a:gd name="connsiteY2" fmla="*/ 17770 h 2492455"/>
              <a:gd name="connsiteX3" fmla="*/ 2474686 w 4949371"/>
              <a:gd name="connsiteY3" fmla="*/ 2492455 h 2492455"/>
              <a:gd name="connsiteX4" fmla="*/ 0 w 4949371"/>
              <a:gd name="connsiteY4" fmla="*/ 17770 h 2492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9371" h="2492455">
                <a:moveTo>
                  <a:pt x="17770" y="0"/>
                </a:moveTo>
                <a:lnTo>
                  <a:pt x="4931601" y="0"/>
                </a:lnTo>
                <a:lnTo>
                  <a:pt x="4949371" y="17770"/>
                </a:lnTo>
                <a:lnTo>
                  <a:pt x="2474686" y="2492455"/>
                </a:lnTo>
                <a:lnTo>
                  <a:pt x="0" y="17770"/>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17" name="任意多边形: 形状 416"/>
          <p:cNvSpPr/>
          <p:nvPr/>
        </p:nvSpPr>
        <p:spPr>
          <a:xfrm>
            <a:off x="1" y="5068208"/>
            <a:ext cx="1789793" cy="1789793"/>
          </a:xfrm>
          <a:custGeom>
            <a:avLst/>
            <a:gdLst>
              <a:gd name="connsiteX0" fmla="*/ 0 w 1789793"/>
              <a:gd name="connsiteY0" fmla="*/ 0 h 1789793"/>
              <a:gd name="connsiteX1" fmla="*/ 1789793 w 1789793"/>
              <a:gd name="connsiteY1" fmla="*/ 1789793 h 1789793"/>
              <a:gd name="connsiteX2" fmla="*/ 0 w 1789793"/>
              <a:gd name="connsiteY2" fmla="*/ 1789793 h 1789793"/>
            </a:gdLst>
            <a:ahLst/>
            <a:cxnLst>
              <a:cxn ang="0">
                <a:pos x="connsiteX0" y="connsiteY0"/>
              </a:cxn>
              <a:cxn ang="0">
                <a:pos x="connsiteX1" y="connsiteY1"/>
              </a:cxn>
              <a:cxn ang="0">
                <a:pos x="connsiteX2" y="connsiteY2"/>
              </a:cxn>
            </a:cxnLst>
            <a:rect l="l" t="t" r="r" b="b"/>
            <a:pathLst>
              <a:path w="1789793" h="1789793">
                <a:moveTo>
                  <a:pt x="0" y="0"/>
                </a:moveTo>
                <a:lnTo>
                  <a:pt x="1789793" y="1789793"/>
                </a:lnTo>
                <a:lnTo>
                  <a:pt x="0" y="1789793"/>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grpSp>
        <p:nvGrpSpPr>
          <p:cNvPr id="451" name="组合 450"/>
          <p:cNvGrpSpPr/>
          <p:nvPr/>
        </p:nvGrpSpPr>
        <p:grpSpPr>
          <a:xfrm>
            <a:off x="0" y="0"/>
            <a:ext cx="12205356" cy="6865832"/>
            <a:chOff x="0" y="0"/>
            <a:chExt cx="12205356" cy="6865832"/>
          </a:xfrm>
        </p:grpSpPr>
        <p:sp>
          <p:nvSpPr>
            <p:cNvPr id="38" name="任意多边形: 形状 37"/>
            <p:cNvSpPr/>
            <p:nvPr/>
          </p:nvSpPr>
          <p:spPr>
            <a:xfrm>
              <a:off x="8195578" y="0"/>
              <a:ext cx="4009778" cy="2486731"/>
            </a:xfrm>
            <a:custGeom>
              <a:avLst/>
              <a:gdLst>
                <a:gd name="connsiteX0" fmla="*/ 12046 w 4009778"/>
                <a:gd name="connsiteY0" fmla="*/ 0 h 2486731"/>
                <a:gd name="connsiteX1" fmla="*/ 4009778 w 4009778"/>
                <a:gd name="connsiteY1" fmla="*/ 0 h 2486731"/>
                <a:gd name="connsiteX2" fmla="*/ 4009778 w 4009778"/>
                <a:gd name="connsiteY2" fmla="*/ 951638 h 2486731"/>
                <a:gd name="connsiteX3" fmla="*/ 2474685 w 4009778"/>
                <a:gd name="connsiteY3" fmla="*/ 2486731 h 2486731"/>
                <a:gd name="connsiteX4" fmla="*/ 0 w 4009778"/>
                <a:gd name="connsiteY4" fmla="*/ 12046 h 2486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9778" h="2486731">
                  <a:moveTo>
                    <a:pt x="12046" y="0"/>
                  </a:moveTo>
                  <a:lnTo>
                    <a:pt x="4009778" y="0"/>
                  </a:lnTo>
                  <a:lnTo>
                    <a:pt x="4009778" y="951638"/>
                  </a:lnTo>
                  <a:lnTo>
                    <a:pt x="2474685" y="2486731"/>
                  </a:lnTo>
                  <a:lnTo>
                    <a:pt x="0" y="12046"/>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1" name="任意多边形: 形状 40"/>
            <p:cNvSpPr/>
            <p:nvPr/>
          </p:nvSpPr>
          <p:spPr>
            <a:xfrm>
              <a:off x="8206674" y="2489524"/>
              <a:ext cx="3994847" cy="4374613"/>
            </a:xfrm>
            <a:custGeom>
              <a:avLst/>
              <a:gdLst>
                <a:gd name="connsiteX0" fmla="*/ 2474686 w 4014726"/>
                <a:gd name="connsiteY0" fmla="*/ 0 h 4397467"/>
                <a:gd name="connsiteX1" fmla="*/ 4014726 w 4014726"/>
                <a:gd name="connsiteY1" fmla="*/ 1540041 h 4397467"/>
                <a:gd name="connsiteX2" fmla="*/ 4014726 w 4014726"/>
                <a:gd name="connsiteY2" fmla="*/ 3409331 h 4397467"/>
                <a:gd name="connsiteX3" fmla="*/ 3026590 w 4014726"/>
                <a:gd name="connsiteY3" fmla="*/ 4397467 h 4397467"/>
                <a:gd name="connsiteX4" fmla="*/ 1922782 w 4014726"/>
                <a:gd name="connsiteY4" fmla="*/ 4397467 h 4397467"/>
                <a:gd name="connsiteX5" fmla="*/ 0 w 4014726"/>
                <a:gd name="connsiteY5" fmla="*/ 2474686 h 43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4726" h="4397467">
                  <a:moveTo>
                    <a:pt x="2474686" y="0"/>
                  </a:moveTo>
                  <a:lnTo>
                    <a:pt x="4014726" y="1540041"/>
                  </a:lnTo>
                  <a:lnTo>
                    <a:pt x="4014726" y="3409331"/>
                  </a:lnTo>
                  <a:lnTo>
                    <a:pt x="3026590" y="4397467"/>
                  </a:lnTo>
                  <a:lnTo>
                    <a:pt x="1922782" y="4397467"/>
                  </a:lnTo>
                  <a:lnTo>
                    <a:pt x="0" y="2474686"/>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2" name="任意多边形: 形状 41"/>
            <p:cNvSpPr/>
            <p:nvPr/>
          </p:nvSpPr>
          <p:spPr>
            <a:xfrm>
              <a:off x="10661437" y="937986"/>
              <a:ext cx="1540086" cy="3079411"/>
            </a:xfrm>
            <a:custGeom>
              <a:avLst/>
              <a:gdLst>
                <a:gd name="connsiteX0" fmla="*/ 1540086 w 1540086"/>
                <a:gd name="connsiteY0" fmla="*/ 0 h 3080171"/>
                <a:gd name="connsiteX1" fmla="*/ 1540086 w 1540086"/>
                <a:gd name="connsiteY1" fmla="*/ 3080171 h 3080171"/>
                <a:gd name="connsiteX2" fmla="*/ 0 w 1540086"/>
                <a:gd name="connsiteY2" fmla="*/ 1540086 h 3080171"/>
              </a:gdLst>
              <a:ahLst/>
              <a:cxnLst>
                <a:cxn ang="0">
                  <a:pos x="connsiteX0" y="connsiteY0"/>
                </a:cxn>
                <a:cxn ang="0">
                  <a:pos x="connsiteX1" y="connsiteY1"/>
                </a:cxn>
                <a:cxn ang="0">
                  <a:pos x="connsiteX2" y="connsiteY2"/>
                </a:cxn>
              </a:cxnLst>
              <a:rect l="l" t="t" r="r" b="b"/>
              <a:pathLst>
                <a:path w="1540086" h="3080171">
                  <a:moveTo>
                    <a:pt x="1540086" y="0"/>
                  </a:moveTo>
                  <a:lnTo>
                    <a:pt x="1540086" y="3080171"/>
                  </a:lnTo>
                  <a:lnTo>
                    <a:pt x="0" y="1540086"/>
                  </a:lnTo>
                  <a:close/>
                </a:path>
              </a:pathLst>
            </a:cu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3" name="任意多边形: 形状 42"/>
            <p:cNvSpPr/>
            <p:nvPr/>
          </p:nvSpPr>
          <p:spPr>
            <a:xfrm>
              <a:off x="3257304" y="0"/>
              <a:ext cx="4949371" cy="2491840"/>
            </a:xfrm>
            <a:custGeom>
              <a:avLst/>
              <a:gdLst>
                <a:gd name="connsiteX0" fmla="*/ 17770 w 4949371"/>
                <a:gd name="connsiteY0" fmla="*/ 0 h 2492455"/>
                <a:gd name="connsiteX1" fmla="*/ 4931601 w 4949371"/>
                <a:gd name="connsiteY1" fmla="*/ 0 h 2492455"/>
                <a:gd name="connsiteX2" fmla="*/ 4949371 w 4949371"/>
                <a:gd name="connsiteY2" fmla="*/ 17770 h 2492455"/>
                <a:gd name="connsiteX3" fmla="*/ 2474686 w 4949371"/>
                <a:gd name="connsiteY3" fmla="*/ 2492455 h 2492455"/>
                <a:gd name="connsiteX4" fmla="*/ 0 w 4949371"/>
                <a:gd name="connsiteY4" fmla="*/ 17770 h 2492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9371" h="2492455">
                  <a:moveTo>
                    <a:pt x="17770" y="0"/>
                  </a:moveTo>
                  <a:lnTo>
                    <a:pt x="4931601" y="0"/>
                  </a:lnTo>
                  <a:lnTo>
                    <a:pt x="4949371" y="17770"/>
                  </a:lnTo>
                  <a:lnTo>
                    <a:pt x="2474686" y="2492455"/>
                  </a:lnTo>
                  <a:lnTo>
                    <a:pt x="0" y="17770"/>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4" name="任意多边形: 形状 43"/>
            <p:cNvSpPr/>
            <p:nvPr/>
          </p:nvSpPr>
          <p:spPr>
            <a:xfrm>
              <a:off x="0" y="5076039"/>
              <a:ext cx="1789793" cy="1789793"/>
            </a:xfrm>
            <a:custGeom>
              <a:avLst/>
              <a:gdLst>
                <a:gd name="connsiteX0" fmla="*/ 0 w 1789793"/>
                <a:gd name="connsiteY0" fmla="*/ 0 h 1789793"/>
                <a:gd name="connsiteX1" fmla="*/ 1789793 w 1789793"/>
                <a:gd name="connsiteY1" fmla="*/ 1789793 h 1789793"/>
                <a:gd name="connsiteX2" fmla="*/ 0 w 1789793"/>
                <a:gd name="connsiteY2" fmla="*/ 1789793 h 1789793"/>
              </a:gdLst>
              <a:ahLst/>
              <a:cxnLst>
                <a:cxn ang="0">
                  <a:pos x="connsiteX0" y="connsiteY0"/>
                </a:cxn>
                <a:cxn ang="0">
                  <a:pos x="connsiteX1" y="connsiteY1"/>
                </a:cxn>
                <a:cxn ang="0">
                  <a:pos x="connsiteX2" y="connsiteY2"/>
                </a:cxn>
              </a:cxnLst>
              <a:rect l="l" t="t" r="r" b="b"/>
              <a:pathLst>
                <a:path w="1789793" h="1789793">
                  <a:moveTo>
                    <a:pt x="0" y="0"/>
                  </a:moveTo>
                  <a:lnTo>
                    <a:pt x="1789793" y="1789793"/>
                  </a:lnTo>
                  <a:lnTo>
                    <a:pt x="0" y="1789793"/>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grpSp>
      <p:grpSp>
        <p:nvGrpSpPr>
          <p:cNvPr id="53" name="组合 52"/>
          <p:cNvGrpSpPr/>
          <p:nvPr/>
        </p:nvGrpSpPr>
        <p:grpSpPr>
          <a:xfrm>
            <a:off x="1811205" y="4873481"/>
            <a:ext cx="4415328" cy="398780"/>
            <a:chOff x="4902979" y="5573047"/>
            <a:chExt cx="4415328" cy="398780"/>
          </a:xfrm>
        </p:grpSpPr>
        <p:pic>
          <p:nvPicPr>
            <p:cNvPr id="54" name="图片 5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902979" y="5594779"/>
              <a:ext cx="357916" cy="357916"/>
            </a:xfrm>
            <a:prstGeom prst="rect">
              <a:avLst/>
            </a:prstGeom>
          </p:spPr>
        </p:pic>
        <p:sp>
          <p:nvSpPr>
            <p:cNvPr id="55" name="文本框 54"/>
            <p:cNvSpPr txBox="1"/>
            <p:nvPr/>
          </p:nvSpPr>
          <p:spPr>
            <a:xfrm>
              <a:off x="5323461" y="5573047"/>
              <a:ext cx="3994846" cy="398780"/>
            </a:xfrm>
            <a:prstGeom prst="rect">
              <a:avLst/>
            </a:prstGeom>
            <a:noFill/>
          </p:spPr>
          <p:txBody>
            <a:bodyPr wrap="square">
              <a:spAutoFit/>
            </a:bodyPr>
            <a:lstStyle/>
            <a:p>
              <a:pPr algn="just"/>
              <a:r>
                <a:rPr lang="en-US" altLang="zh-CN" sz="2000" b="1" dirty="0">
                  <a:solidFill>
                    <a:srgbClr val="90362D"/>
                  </a:solidFill>
                  <a:latin typeface="Times New Roman" panose="02020603050405020304" pitchFamily="18" charset="0"/>
                  <a:ea typeface="楷体" panose="02010609060101010101" pitchFamily="49" charset="-122"/>
                  <a:cs typeface="Times New Roman" panose="02020603050405020304" pitchFamily="18" charset="0"/>
                </a:rPr>
                <a:t>1901897712@qq.com	</a:t>
              </a:r>
              <a:endParaRPr lang="en-US" altLang="zh-CN" sz="2000" b="1" dirty="0">
                <a:solidFill>
                  <a:srgbClr val="90362D"/>
                </a:solidFill>
                <a:latin typeface="Times New Roman" panose="02020603050405020304" pitchFamily="18" charset="0"/>
                <a:ea typeface="楷体" panose="02010609060101010101" pitchFamily="49" charset="-122"/>
                <a:cs typeface="Times New Roman" panose="02020603050405020304" pitchFamily="18" charset="0"/>
              </a:endParaRPr>
            </a:p>
          </p:txBody>
        </p:sp>
      </p:grpSp>
      <p:grpSp>
        <p:nvGrpSpPr>
          <p:cNvPr id="3" name="组合 2"/>
          <p:cNvGrpSpPr/>
          <p:nvPr/>
        </p:nvGrpSpPr>
        <p:grpSpPr>
          <a:xfrm>
            <a:off x="1790065" y="4309745"/>
            <a:ext cx="2313940" cy="1560830"/>
            <a:chOff x="2800" y="7315"/>
            <a:chExt cx="3644" cy="2458"/>
          </a:xfrm>
        </p:grpSpPr>
        <p:grpSp>
          <p:nvGrpSpPr>
            <p:cNvPr id="50" name="组合 49"/>
            <p:cNvGrpSpPr/>
            <p:nvPr/>
          </p:nvGrpSpPr>
          <p:grpSpPr>
            <a:xfrm rot="0">
              <a:off x="2833" y="7315"/>
              <a:ext cx="3611" cy="604"/>
              <a:chOff x="3559604" y="4396835"/>
              <a:chExt cx="2292985" cy="383540"/>
            </a:xfrm>
          </p:grpSpPr>
          <p:pic>
            <p:nvPicPr>
              <p:cNvPr id="51" name="图片 5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559604" y="4430418"/>
                <a:ext cx="357916" cy="332945"/>
              </a:xfrm>
              <a:prstGeom prst="rect">
                <a:avLst/>
              </a:prstGeom>
            </p:spPr>
          </p:pic>
          <p:sp>
            <p:nvSpPr>
              <p:cNvPr id="52" name="文本框 51"/>
              <p:cNvSpPr txBox="1"/>
              <p:nvPr/>
            </p:nvSpPr>
            <p:spPr>
              <a:xfrm>
                <a:off x="3938699" y="4396835"/>
                <a:ext cx="1913890" cy="383540"/>
              </a:xfrm>
              <a:prstGeom prst="rect">
                <a:avLst/>
              </a:prstGeom>
              <a:noFill/>
            </p:spPr>
            <p:txBody>
              <a:bodyPr wrap="square">
                <a:spAutoFit/>
              </a:bodyPr>
              <a:lstStyle/>
              <a:p>
                <a:pPr algn="just"/>
                <a:r>
                  <a:rPr lang="zh-CN" altLang="en-US" sz="1900" b="1" dirty="0">
                    <a:solidFill>
                      <a:srgbClr val="90362D"/>
                    </a:solidFill>
                    <a:latin typeface="Times New Roman" panose="02020603050405020304" pitchFamily="18" charset="0"/>
                    <a:ea typeface="楷体" panose="02010609060101010101" pitchFamily="49" charset="-122"/>
                    <a:cs typeface="Times New Roman" panose="02020603050405020304" pitchFamily="18" charset="0"/>
                  </a:rPr>
                  <a:t>姓名：张燕琴</a:t>
                </a:r>
                <a:endParaRPr lang="zh-CN" altLang="en-US" sz="1900" b="1" dirty="0">
                  <a:solidFill>
                    <a:srgbClr val="90362D"/>
                  </a:solidFill>
                  <a:latin typeface="Times New Roman" panose="02020603050405020304" pitchFamily="18" charset="0"/>
                  <a:ea typeface="楷体" panose="02010609060101010101" pitchFamily="49" charset="-122"/>
                  <a:cs typeface="Times New Roman" panose="02020603050405020304" pitchFamily="18" charset="0"/>
                </a:endParaRPr>
              </a:p>
            </p:txBody>
          </p:sp>
        </p:grpSp>
        <p:grpSp>
          <p:nvGrpSpPr>
            <p:cNvPr id="63" name="组合 62"/>
            <p:cNvGrpSpPr/>
            <p:nvPr/>
          </p:nvGrpSpPr>
          <p:grpSpPr>
            <a:xfrm rot="0">
              <a:off x="2800" y="9143"/>
              <a:ext cx="3644" cy="630"/>
              <a:chOff x="4770423" y="6312381"/>
              <a:chExt cx="2314213" cy="400110"/>
            </a:xfrm>
          </p:grpSpPr>
          <p:sp>
            <p:nvSpPr>
              <p:cNvPr id="64" name="文本框 63"/>
              <p:cNvSpPr txBox="1"/>
              <p:nvPr/>
            </p:nvSpPr>
            <p:spPr>
              <a:xfrm>
                <a:off x="5194315" y="6312381"/>
                <a:ext cx="1890321" cy="383540"/>
              </a:xfrm>
              <a:prstGeom prst="rect">
                <a:avLst/>
              </a:prstGeom>
              <a:noFill/>
            </p:spPr>
            <p:txBody>
              <a:bodyPr wrap="square" rtlCol="0">
                <a:spAutoFit/>
              </a:bodyPr>
              <a:lstStyle/>
              <a:p>
                <a:pPr algn="just"/>
                <a:r>
                  <a:rPr lang="zh-CN" altLang="en-US" sz="1900" b="1" dirty="0">
                    <a:solidFill>
                      <a:srgbClr val="90362D"/>
                    </a:solidFill>
                    <a:latin typeface="Times New Roman" panose="02020603050405020304" pitchFamily="18" charset="0"/>
                    <a:ea typeface="楷体" panose="02010609060101010101" pitchFamily="49" charset="-122"/>
                  </a:rPr>
                  <a:t>导师：廖列</a:t>
                </a:r>
                <a:r>
                  <a:rPr lang="zh-CN" altLang="en-US" sz="1900" b="1" dirty="0">
                    <a:solidFill>
                      <a:srgbClr val="90362D"/>
                    </a:solidFill>
                    <a:latin typeface="Times New Roman" panose="02020603050405020304" pitchFamily="18" charset="0"/>
                    <a:ea typeface="楷体" panose="02010609060101010101" pitchFamily="49" charset="-122"/>
                  </a:rPr>
                  <a:t>法</a:t>
                </a:r>
                <a:endParaRPr lang="zh-CN" altLang="en-US" sz="1900" b="1" dirty="0">
                  <a:solidFill>
                    <a:srgbClr val="90362D"/>
                  </a:solidFill>
                  <a:latin typeface="Times New Roman" panose="02020603050405020304" pitchFamily="18" charset="0"/>
                  <a:ea typeface="楷体" panose="02010609060101010101" pitchFamily="49" charset="-122"/>
                </a:endParaRPr>
              </a:p>
            </p:txBody>
          </p:sp>
          <p:pic>
            <p:nvPicPr>
              <p:cNvPr id="65" name="图片 6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770423" y="6312381"/>
                <a:ext cx="400110" cy="400110"/>
              </a:xfrm>
              <a:prstGeom prst="rect">
                <a:avLst/>
              </a:prstGeom>
            </p:spPr>
          </p:pic>
        </p:grpSp>
      </p:gr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4"/>
                                        </p:tgtEl>
                                        <p:attrNameLst>
                                          <p:attrName>style.visibility</p:attrName>
                                        </p:attrNameLst>
                                      </p:cBhvr>
                                      <p:to>
                                        <p:strVal val="visible"/>
                                      </p:to>
                                    </p:set>
                                    <p:animEffect transition="in" filter="fade">
                                      <p:cBhvr>
                                        <p:cTn id="7" dur="500"/>
                                        <p:tgtEl>
                                          <p:spTgt spid="4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568627" y="1555709"/>
            <a:ext cx="10714385" cy="1753235"/>
          </a:xfrm>
          <a:prstGeom prst="rect">
            <a:avLst/>
          </a:prstGeom>
          <a:noFill/>
        </p:spPr>
        <p:txBody>
          <a:bodyPr wrap="square">
            <a:spAutoFit/>
          </a:bodyPr>
          <a:lstStyle/>
          <a:p>
            <a:pPr marL="342900" indent="-342900">
              <a:lnSpc>
                <a:spcPct val="150000"/>
              </a:lnSpc>
              <a:buFont typeface="Wingdings" panose="05000000000000000000" pitchFamily="2" charset="2"/>
              <a:buChar char="l"/>
            </a:pPr>
            <a:r>
              <a:rPr lang="zh-CN" altLang="en-US" dirty="0">
                <a:latin typeface="Times New Roman" panose="02020603050405020304" pitchFamily="18" charset="0"/>
                <a:ea typeface="楷体" panose="02010609060101010101" pitchFamily="49" charset="-122"/>
                <a:sym typeface="+mn-ea"/>
              </a:rPr>
              <a:t>直接依赖于self-attention构造，不依靠RNN</a:t>
            </a:r>
            <a:endParaRPr lang="zh-CN" altLang="en-US" dirty="0">
              <a:latin typeface="Times New Roman" panose="02020603050405020304" pitchFamily="18" charset="0"/>
              <a:ea typeface="楷体" panose="02010609060101010101" pitchFamily="49" charset="-122"/>
              <a:sym typeface="+mn-ea"/>
            </a:endParaRPr>
          </a:p>
          <a:p>
            <a:pPr marL="342900" indent="-342900">
              <a:lnSpc>
                <a:spcPct val="150000"/>
              </a:lnSpc>
              <a:buFont typeface="Wingdings" panose="05000000000000000000" pitchFamily="2" charset="2"/>
              <a:buChar char="l"/>
            </a:pPr>
            <a:r>
              <a:rPr lang="zh-CN" altLang="en-US" dirty="0">
                <a:latin typeface="Times New Roman" panose="02020603050405020304" pitchFamily="18" charset="0"/>
                <a:ea typeface="楷体" panose="02010609060101010101" pitchFamily="49" charset="-122"/>
                <a:sym typeface="+mn-ea"/>
              </a:rPr>
              <a:t>Transformer由多层的Encoder（编码器）和多层的D</a:t>
            </a:r>
            <a:r>
              <a:rPr lang="zh-CN" altLang="en-US" dirty="0">
                <a:latin typeface="Times New Roman" panose="02020603050405020304" pitchFamily="18" charset="0"/>
                <a:ea typeface="楷体" panose="02010609060101010101" pitchFamily="49" charset="-122"/>
              </a:rPr>
              <a:t>ecoder（解码器）</a:t>
            </a:r>
            <a:r>
              <a:rPr lang="zh-CN" altLang="en-US" dirty="0">
                <a:latin typeface="Times New Roman" panose="02020603050405020304" pitchFamily="18" charset="0"/>
                <a:ea typeface="楷体" panose="02010609060101010101" pitchFamily="49" charset="-122"/>
                <a:sym typeface="+mn-ea"/>
              </a:rPr>
              <a:t>组成</a:t>
            </a:r>
            <a:endParaRPr lang="zh-CN" altLang="en-US" dirty="0">
              <a:latin typeface="Times New Roman" panose="02020603050405020304" pitchFamily="18" charset="0"/>
              <a:ea typeface="楷体" panose="02010609060101010101" pitchFamily="49" charset="-122"/>
            </a:endParaRPr>
          </a:p>
          <a:p>
            <a:pPr marL="342900" indent="-342900">
              <a:lnSpc>
                <a:spcPct val="150000"/>
              </a:lnSpc>
              <a:buFont typeface="Wingdings" panose="05000000000000000000" pitchFamily="2" charset="2"/>
              <a:buChar char="l"/>
            </a:pPr>
            <a:endParaRPr lang="zh-CN" altLang="en-US" dirty="0">
              <a:solidFill>
                <a:srgbClr val="90362D"/>
              </a:solidFill>
              <a:latin typeface="楷体" panose="02010609060101010101" pitchFamily="49" charset="-122"/>
              <a:ea typeface="楷体" panose="02010609060101010101" pitchFamily="49" charset="-122"/>
              <a:sym typeface="+mn-ea"/>
            </a:endParaRPr>
          </a:p>
          <a:p>
            <a:pPr marL="342900" indent="-342900" algn="l">
              <a:lnSpc>
                <a:spcPct val="150000"/>
              </a:lnSpc>
              <a:buClrTx/>
              <a:buSzTx/>
              <a:buFont typeface="Wingdings" panose="05000000000000000000" pitchFamily="2" charset="2"/>
              <a:buChar char="l"/>
            </a:pPr>
            <a:endParaRPr lang="zh-CN" altLang="en-US" dirty="0">
              <a:latin typeface="Times New Roman" panose="02020603050405020304" pitchFamily="18" charset="0"/>
              <a:ea typeface="楷体" panose="02010609060101010101" pitchFamily="49" charset="-122"/>
            </a:endParaRPr>
          </a:p>
        </p:txBody>
      </p:sp>
      <p:sp>
        <p:nvSpPr>
          <p:cNvPr id="6" name="文本框 5"/>
          <p:cNvSpPr txBox="1"/>
          <p:nvPr/>
        </p:nvSpPr>
        <p:spPr>
          <a:xfrm>
            <a:off x="360680" y="560070"/>
            <a:ext cx="3771265" cy="553085"/>
          </a:xfrm>
          <a:prstGeom prst="rect">
            <a:avLst/>
          </a:prstGeom>
          <a:noFill/>
        </p:spPr>
        <p:txBody>
          <a:bodyPr wrap="square">
            <a:spAutoFit/>
          </a:bodyPr>
          <a:p>
            <a:r>
              <a:rPr lang="zh-CN" altLang="en-US" sz="3000" b="1" dirty="0">
                <a:solidFill>
                  <a:srgbClr val="90362D"/>
                </a:solidFill>
                <a:latin typeface="Times New Roman" panose="02020603050405020304" pitchFamily="18" charset="0"/>
                <a:ea typeface="楷体" panose="02010609060101010101" pitchFamily="49" charset="-122"/>
              </a:rPr>
              <a:t>框架</a:t>
            </a:r>
            <a:endParaRPr lang="zh-CN" altLang="en-US" sz="3000" b="1" dirty="0">
              <a:solidFill>
                <a:srgbClr val="90362D"/>
              </a:solidFill>
              <a:latin typeface="Times New Roman" panose="02020603050405020304" pitchFamily="18" charset="0"/>
              <a:ea typeface="楷体" panose="02010609060101010101" pitchFamily="49" charset="-122"/>
            </a:endParaRPr>
          </a:p>
        </p:txBody>
      </p:sp>
      <p:pic>
        <p:nvPicPr>
          <p:cNvPr id="11" name="图片 10"/>
          <p:cNvPicPr>
            <a:picLocks noChangeAspect="1"/>
          </p:cNvPicPr>
          <p:nvPr/>
        </p:nvPicPr>
        <p:blipFill>
          <a:blip r:embed="rId1"/>
          <a:stretch>
            <a:fillRect/>
          </a:stretch>
        </p:blipFill>
        <p:spPr>
          <a:xfrm>
            <a:off x="4979670" y="3308985"/>
            <a:ext cx="5008245" cy="3304540"/>
          </a:xfrm>
          <a:prstGeom prst="rect">
            <a:avLst/>
          </a:prstGeom>
        </p:spPr>
      </p:pic>
      <p:sp>
        <p:nvSpPr>
          <p:cNvPr id="14" name="文本框 13"/>
          <p:cNvSpPr txBox="1"/>
          <p:nvPr/>
        </p:nvSpPr>
        <p:spPr>
          <a:xfrm>
            <a:off x="1920240" y="4166870"/>
            <a:ext cx="2615565" cy="506730"/>
          </a:xfrm>
          <a:prstGeom prst="rect">
            <a:avLst/>
          </a:prstGeom>
          <a:noFill/>
        </p:spPr>
        <p:txBody>
          <a:bodyPr wrap="square" rtlCol="0">
            <a:spAutoFit/>
          </a:bodyPr>
          <a:p>
            <a:pPr indent="0" algn="l">
              <a:lnSpc>
                <a:spcPct val="150000"/>
              </a:lnSpc>
              <a:buClrTx/>
              <a:buSzTx/>
              <a:buFont typeface="Wingdings" panose="05000000000000000000" pitchFamily="2" charset="2"/>
              <a:buNone/>
            </a:pPr>
            <a:r>
              <a:rPr lang="zh-CN" altLang="en-US" dirty="0">
                <a:latin typeface="Times New Roman" panose="02020603050405020304" pitchFamily="18" charset="0"/>
                <a:ea typeface="楷体" panose="02010609060101010101" pitchFamily="49" charset="-122"/>
              </a:rPr>
              <a:t>一个机器翻译任务</a:t>
            </a:r>
            <a:endParaRPr lang="zh-CN" altLang="en-US" dirty="0">
              <a:latin typeface="Times New Roman" panose="02020603050405020304" pitchFamily="18" charset="0"/>
              <a:ea typeface="楷体" panose="02010609060101010101" pitchFamily="49" charset="-122"/>
            </a:endParaRPr>
          </a:p>
        </p:txBody>
      </p:sp>
      <p:sp>
        <p:nvSpPr>
          <p:cNvPr id="15" name="文本框 14"/>
          <p:cNvSpPr txBox="1"/>
          <p:nvPr/>
        </p:nvSpPr>
        <p:spPr>
          <a:xfrm>
            <a:off x="568325" y="2482215"/>
            <a:ext cx="11155680" cy="922020"/>
          </a:xfrm>
          <a:prstGeom prst="rect">
            <a:avLst/>
          </a:prstGeom>
          <a:noFill/>
        </p:spPr>
        <p:txBody>
          <a:bodyPr wrap="none" rtlCol="0" anchor="t">
            <a:spAutoFit/>
          </a:bodyPr>
          <a:p>
            <a:pPr marL="342900" indent="-342900">
              <a:lnSpc>
                <a:spcPct val="150000"/>
              </a:lnSpc>
              <a:buFont typeface="Wingdings" panose="05000000000000000000" pitchFamily="2" charset="2"/>
              <a:buChar char="l"/>
            </a:pPr>
            <a:r>
              <a:rPr lang="zh-CN" altLang="en-US" dirty="0">
                <a:solidFill>
                  <a:srgbClr val="90362D"/>
                </a:solidFill>
                <a:latin typeface="楷体" panose="02010609060101010101" pitchFamily="49" charset="-122"/>
                <a:ea typeface="楷体" panose="02010609060101010101" pitchFamily="49" charset="-122"/>
                <a:sym typeface="+mn-ea"/>
              </a:rPr>
              <a:t>总体上宏观结构可以看作seq2seq模型的一种，均由编码解码器组成，不过在在处理向量序列时内部的模型</a:t>
            </a:r>
            <a:endParaRPr lang="zh-CN" altLang="en-US" dirty="0">
              <a:solidFill>
                <a:srgbClr val="90362D"/>
              </a:solidFill>
              <a:latin typeface="楷体" panose="02010609060101010101" pitchFamily="49" charset="-122"/>
              <a:ea typeface="楷体" panose="02010609060101010101" pitchFamily="49" charset="-122"/>
              <a:sym typeface="+mn-ea"/>
            </a:endParaRPr>
          </a:p>
          <a:p>
            <a:pPr indent="0">
              <a:lnSpc>
                <a:spcPct val="150000"/>
              </a:lnSpc>
              <a:buFont typeface="Wingdings" panose="05000000000000000000" pitchFamily="2" charset="2"/>
              <a:buNone/>
            </a:pPr>
            <a:r>
              <a:rPr lang="en-US" altLang="zh-CN" dirty="0">
                <a:solidFill>
                  <a:srgbClr val="90362D"/>
                </a:solidFill>
                <a:latin typeface="楷体" panose="02010609060101010101" pitchFamily="49" charset="-122"/>
                <a:ea typeface="楷体" panose="02010609060101010101" pitchFamily="49" charset="-122"/>
                <a:sym typeface="+mn-ea"/>
              </a:rPr>
              <a:t>   </a:t>
            </a:r>
            <a:r>
              <a:rPr lang="zh-CN" altLang="en-US" dirty="0">
                <a:solidFill>
                  <a:srgbClr val="90362D"/>
                </a:solidFill>
                <a:latin typeface="楷体" panose="02010609060101010101" pitchFamily="49" charset="-122"/>
                <a:ea typeface="楷体" panose="02010609060101010101" pitchFamily="49" charset="-122"/>
                <a:sym typeface="+mn-ea"/>
              </a:rPr>
              <a:t>从RNN换成了Transformer</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60680" y="560070"/>
            <a:ext cx="3771265" cy="553085"/>
          </a:xfrm>
          <a:prstGeom prst="rect">
            <a:avLst/>
          </a:prstGeom>
          <a:noFill/>
        </p:spPr>
        <p:txBody>
          <a:bodyPr wrap="square">
            <a:spAutoFit/>
          </a:bodyPr>
          <a:lstStyle/>
          <a:p>
            <a:r>
              <a:rPr lang="zh-CN" altLang="en-US" sz="3000" b="1" dirty="0">
                <a:solidFill>
                  <a:srgbClr val="90362D"/>
                </a:solidFill>
                <a:latin typeface="Times New Roman" panose="02020603050405020304" pitchFamily="18" charset="0"/>
                <a:ea typeface="楷体" panose="02010609060101010101" pitchFamily="49" charset="-122"/>
                <a:sym typeface="+mn-ea"/>
              </a:rPr>
              <a:t>细节</a:t>
            </a:r>
            <a:endParaRPr lang="zh-CN" altLang="en-US" sz="3000" b="1" dirty="0">
              <a:solidFill>
                <a:srgbClr val="90362D"/>
              </a:solidFill>
              <a:latin typeface="Times New Roman" panose="02020603050405020304" pitchFamily="18" charset="0"/>
              <a:ea typeface="楷体" panose="02010609060101010101" pitchFamily="49" charset="-122"/>
              <a:sym typeface="+mn-ea"/>
            </a:endParaRPr>
          </a:p>
        </p:txBody>
      </p:sp>
      <p:pic>
        <p:nvPicPr>
          <p:cNvPr id="101" name="图片 100"/>
          <p:cNvPicPr/>
          <p:nvPr/>
        </p:nvPicPr>
        <p:blipFill>
          <a:blip r:embed="rId1"/>
          <a:stretch>
            <a:fillRect/>
          </a:stretch>
        </p:blipFill>
        <p:spPr>
          <a:xfrm>
            <a:off x="878523" y="2918778"/>
            <a:ext cx="8372475" cy="2657475"/>
          </a:xfrm>
          <a:prstGeom prst="rect">
            <a:avLst/>
          </a:prstGeom>
          <a:noFill/>
          <a:ln w="9525">
            <a:noFill/>
          </a:ln>
        </p:spPr>
      </p:pic>
      <p:sp>
        <p:nvSpPr>
          <p:cNvPr id="8" name="文本框 7"/>
          <p:cNvSpPr txBox="1"/>
          <p:nvPr/>
        </p:nvSpPr>
        <p:spPr>
          <a:xfrm>
            <a:off x="360680" y="1721485"/>
            <a:ext cx="10110470" cy="922020"/>
          </a:xfrm>
          <a:prstGeom prst="rect">
            <a:avLst/>
          </a:prstGeom>
          <a:noFill/>
        </p:spPr>
        <p:txBody>
          <a:bodyPr wrap="square" rtlCol="0" anchor="t">
            <a:spAutoFit/>
          </a:bodyPr>
          <a:p>
            <a:pPr marL="342900" indent="-342900">
              <a:lnSpc>
                <a:spcPct val="150000"/>
              </a:lnSpc>
              <a:buFont typeface="Wingdings" panose="05000000000000000000" pitchFamily="2" charset="2"/>
              <a:buChar char="l"/>
            </a:pPr>
            <a:r>
              <a:rPr lang="en-US" altLang="zh-CN">
                <a:solidFill>
                  <a:schemeClr val="tx1"/>
                </a:solidFill>
                <a:uFillTx/>
                <a:latin typeface="Times New Roman" panose="02020603050405020304" pitchFamily="18" charset="0"/>
                <a:ea typeface="楷体" panose="02010609060101010101" pitchFamily="49" charset="-122"/>
              </a:rPr>
              <a:t>Encoder</a:t>
            </a:r>
            <a:r>
              <a:rPr lang="zh-CN" altLang="en-US">
                <a:solidFill>
                  <a:schemeClr val="tx1"/>
                </a:solidFill>
                <a:uFillTx/>
                <a:latin typeface="Times New Roman" panose="02020603050405020304" pitchFamily="18" charset="0"/>
                <a:ea typeface="楷体" panose="02010609060101010101" pitchFamily="49" charset="-122"/>
              </a:rPr>
              <a:t>由</a:t>
            </a:r>
            <a:r>
              <a:rPr lang="en-US" altLang="zh-CN">
                <a:solidFill>
                  <a:schemeClr val="tx1"/>
                </a:solidFill>
                <a:uFillTx/>
                <a:latin typeface="Times New Roman" panose="02020603050405020304" pitchFamily="18" charset="0"/>
                <a:ea typeface="楷体" panose="02010609060101010101" pitchFamily="49" charset="-122"/>
              </a:rPr>
              <a:t>Self-Attention</a:t>
            </a:r>
            <a:r>
              <a:rPr lang="zh-CN" altLang="en-US">
                <a:solidFill>
                  <a:schemeClr val="tx1"/>
                </a:solidFill>
                <a:uFillTx/>
                <a:latin typeface="Times New Roman" panose="02020603050405020304" pitchFamily="18" charset="0"/>
                <a:ea typeface="楷体" panose="02010609060101010101" pitchFamily="49" charset="-122"/>
              </a:rPr>
              <a:t>和</a:t>
            </a:r>
            <a:r>
              <a:rPr lang="en-US" altLang="zh-CN">
                <a:solidFill>
                  <a:schemeClr val="tx1"/>
                </a:solidFill>
                <a:uFillTx/>
                <a:latin typeface="Times New Roman" panose="02020603050405020304" pitchFamily="18" charset="0"/>
                <a:ea typeface="楷体" panose="02010609060101010101" pitchFamily="49" charset="-122"/>
              </a:rPr>
              <a:t>Feed Forward</a:t>
            </a:r>
            <a:r>
              <a:rPr lang="zh-CN" altLang="en-US">
                <a:solidFill>
                  <a:schemeClr val="tx1"/>
                </a:solidFill>
                <a:uFillTx/>
                <a:latin typeface="Times New Roman" panose="02020603050405020304" pitchFamily="18" charset="0"/>
                <a:ea typeface="楷体" panose="02010609060101010101" pitchFamily="49" charset="-122"/>
              </a:rPr>
              <a:t>组成</a:t>
            </a:r>
            <a:endParaRPr lang="zh-CN" altLang="en-US">
              <a:solidFill>
                <a:schemeClr val="tx1"/>
              </a:solidFill>
              <a:uFillTx/>
              <a:latin typeface="Times New Roman" panose="02020603050405020304" pitchFamily="18" charset="0"/>
              <a:ea typeface="楷体" panose="02010609060101010101" pitchFamily="49" charset="-122"/>
            </a:endParaRPr>
          </a:p>
          <a:p>
            <a:pPr marL="342900" indent="-342900">
              <a:lnSpc>
                <a:spcPct val="150000"/>
              </a:lnSpc>
              <a:buFont typeface="Wingdings" panose="05000000000000000000" pitchFamily="2" charset="2"/>
              <a:buChar char="l"/>
            </a:pPr>
            <a:r>
              <a:rPr lang="en-US" altLang="zh-CN">
                <a:solidFill>
                  <a:schemeClr val="tx1"/>
                </a:solidFill>
                <a:uFillTx/>
                <a:latin typeface="Times New Roman" panose="02020603050405020304" pitchFamily="18" charset="0"/>
                <a:ea typeface="楷体" panose="02010609060101010101" pitchFamily="49" charset="-122"/>
              </a:rPr>
              <a:t>Decoder</a:t>
            </a:r>
            <a:r>
              <a:rPr lang="zh-CN" altLang="en-US">
                <a:solidFill>
                  <a:schemeClr val="tx1"/>
                </a:solidFill>
                <a:uFillTx/>
                <a:latin typeface="Times New Roman" panose="02020603050405020304" pitchFamily="18" charset="0"/>
                <a:ea typeface="楷体" panose="02010609060101010101" pitchFamily="49" charset="-122"/>
              </a:rPr>
              <a:t>由</a:t>
            </a:r>
            <a:r>
              <a:rPr lang="en-US" altLang="zh-CN">
                <a:solidFill>
                  <a:schemeClr val="tx1"/>
                </a:solidFill>
                <a:uFillTx/>
                <a:latin typeface="Times New Roman" panose="02020603050405020304" pitchFamily="18" charset="0"/>
                <a:ea typeface="楷体" panose="02010609060101010101" pitchFamily="49" charset="-122"/>
                <a:sym typeface="+mn-ea"/>
              </a:rPr>
              <a:t>Self-Attention</a:t>
            </a:r>
            <a:r>
              <a:rPr lang="zh-CN" altLang="en-US">
                <a:solidFill>
                  <a:schemeClr val="tx1"/>
                </a:solidFill>
                <a:uFillTx/>
                <a:latin typeface="Times New Roman" panose="02020603050405020304" pitchFamily="18" charset="0"/>
                <a:ea typeface="楷体" panose="02010609060101010101" pitchFamily="49" charset="-122"/>
                <a:sym typeface="+mn-ea"/>
              </a:rPr>
              <a:t>、</a:t>
            </a:r>
            <a:r>
              <a:rPr lang="en-US" altLang="zh-CN">
                <a:solidFill>
                  <a:schemeClr val="tx1"/>
                </a:solidFill>
                <a:uFillTx/>
                <a:latin typeface="Times New Roman" panose="02020603050405020304" pitchFamily="18" charset="0"/>
                <a:ea typeface="楷体" panose="02010609060101010101" pitchFamily="49" charset="-122"/>
                <a:sym typeface="+mn-ea"/>
              </a:rPr>
              <a:t>Encoder-Decoder Attention Feed Forward</a:t>
            </a:r>
            <a:r>
              <a:rPr lang="zh-CN" altLang="en-US">
                <a:solidFill>
                  <a:schemeClr val="tx1"/>
                </a:solidFill>
                <a:uFillTx/>
                <a:latin typeface="Times New Roman" panose="02020603050405020304" pitchFamily="18" charset="0"/>
                <a:ea typeface="楷体" panose="02010609060101010101" pitchFamily="49" charset="-122"/>
                <a:sym typeface="+mn-ea"/>
              </a:rPr>
              <a:t>组成</a:t>
            </a:r>
            <a:endParaRPr lang="zh-CN" altLang="en-US">
              <a:solidFill>
                <a:schemeClr val="tx1"/>
              </a:solidFill>
              <a:uFillTx/>
              <a:latin typeface="Times New Roman" panose="02020603050405020304" pitchFamily="18" charset="0"/>
              <a:ea typeface="楷体" panose="02010609060101010101"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6"/>
          <p:cNvSpPr txBox="1">
            <a:spLocks noChangeArrowheads="1"/>
          </p:cNvSpPr>
          <p:nvPr/>
        </p:nvSpPr>
        <p:spPr bwMode="auto">
          <a:xfrm>
            <a:off x="6150430" y="1956722"/>
            <a:ext cx="1340485" cy="1445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8800" dirty="0">
                <a:ln w="76200">
                  <a:noFill/>
                  <a:miter lim="800000"/>
                </a:ln>
                <a:solidFill>
                  <a:srgbClr val="90362D"/>
                </a:solidFill>
                <a:latin typeface="Impact" panose="020B0806030902050204" pitchFamily="34" charset="0"/>
              </a:rPr>
              <a:t>04</a:t>
            </a:r>
            <a:endParaRPr lang="zh-CN" altLang="en-US" sz="8800" dirty="0">
              <a:ln w="76200">
                <a:noFill/>
                <a:miter lim="800000"/>
              </a:ln>
              <a:solidFill>
                <a:srgbClr val="90362D"/>
              </a:solidFill>
              <a:latin typeface="Impact" panose="020B0806030902050204" pitchFamily="34" charset="0"/>
            </a:endParaRPr>
          </a:p>
        </p:txBody>
      </p:sp>
      <p:sp>
        <p:nvSpPr>
          <p:cNvPr id="6" name="矩形 5"/>
          <p:cNvSpPr/>
          <p:nvPr/>
        </p:nvSpPr>
        <p:spPr bwMode="auto">
          <a:xfrm>
            <a:off x="7565010" y="2193836"/>
            <a:ext cx="2214880" cy="706755"/>
          </a:xfrm>
          <a:prstGeom prst="rect">
            <a:avLst/>
          </a:prstGeom>
        </p:spPr>
        <p:txBody>
          <a:bodyPr wrap="none">
            <a:spAutoFit/>
          </a:bodyPr>
          <a:lstStyle/>
          <a:p>
            <a:r>
              <a:rPr lang="zh-CN" altLang="en-US" sz="4000" b="1" dirty="0">
                <a:solidFill>
                  <a:schemeClr val="accent1"/>
                </a:solidFill>
              </a:rPr>
              <a:t>模型</a:t>
            </a:r>
            <a:r>
              <a:rPr lang="zh-CN" altLang="en-US" sz="4000" b="1" dirty="0">
                <a:solidFill>
                  <a:schemeClr val="accent1"/>
                </a:solidFill>
              </a:rPr>
              <a:t>细节</a:t>
            </a:r>
            <a:endParaRPr lang="zh-CN" altLang="en-US" sz="4000" b="1" dirty="0">
              <a:solidFill>
                <a:schemeClr val="accent1"/>
              </a:solidFill>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rcRect l="1163" r="1163"/>
          <a:stretch>
            <a:fillRect/>
          </a:stretch>
        </p:blipFill>
        <p:spPr>
          <a:xfrm>
            <a:off x="1527992" y="2193836"/>
            <a:ext cx="3555637" cy="3555637"/>
          </a:xfrm>
          <a:prstGeom prst="ellipse">
            <a:avLst/>
          </a:prstGeom>
        </p:spPr>
      </p:pic>
      <p:pic>
        <p:nvPicPr>
          <p:cNvPr id="3" name="图片 2"/>
          <p:cNvPicPr>
            <a:picLocks noChangeAspect="1"/>
          </p:cNvPicPr>
          <p:nvPr/>
        </p:nvPicPr>
        <p:blipFill>
          <a:blip r:embed="rId2"/>
          <a:stretch>
            <a:fillRect/>
          </a:stretch>
        </p:blipFill>
        <p:spPr>
          <a:xfrm>
            <a:off x="10839450" y="174625"/>
            <a:ext cx="1186815" cy="12096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60680" y="560070"/>
            <a:ext cx="3771265" cy="553085"/>
          </a:xfrm>
          <a:prstGeom prst="rect">
            <a:avLst/>
          </a:prstGeom>
          <a:noFill/>
        </p:spPr>
        <p:txBody>
          <a:bodyPr wrap="square">
            <a:spAutoFit/>
          </a:bodyPr>
          <a:lstStyle/>
          <a:p>
            <a:r>
              <a:rPr lang="zh-CN" altLang="en-US" sz="3000" b="1" dirty="0">
                <a:solidFill>
                  <a:srgbClr val="90362D"/>
                </a:solidFill>
                <a:latin typeface="Times New Roman" panose="02020603050405020304" pitchFamily="18" charset="0"/>
                <a:ea typeface="楷体" panose="02010609060101010101" pitchFamily="49" charset="-122"/>
                <a:sym typeface="+mn-ea"/>
              </a:rPr>
              <a:t>细节</a:t>
            </a:r>
            <a:endParaRPr lang="zh-CN" altLang="en-US" sz="3000" b="1" dirty="0">
              <a:solidFill>
                <a:srgbClr val="90362D"/>
              </a:solidFill>
              <a:latin typeface="Times New Roman" panose="02020603050405020304" pitchFamily="18" charset="0"/>
              <a:ea typeface="楷体" panose="02010609060101010101" pitchFamily="49" charset="-122"/>
              <a:sym typeface="+mn-ea"/>
            </a:endParaRPr>
          </a:p>
        </p:txBody>
      </p:sp>
      <p:sp>
        <p:nvSpPr>
          <p:cNvPr id="4" name="文本框 3"/>
          <p:cNvSpPr txBox="1"/>
          <p:nvPr/>
        </p:nvSpPr>
        <p:spPr>
          <a:xfrm>
            <a:off x="535305" y="1652270"/>
            <a:ext cx="9898380" cy="6739255"/>
          </a:xfrm>
          <a:prstGeom prst="rect">
            <a:avLst/>
          </a:prstGeom>
          <a:noFill/>
        </p:spPr>
        <p:txBody>
          <a:bodyPr wrap="square" rtlCol="0" anchor="t">
            <a:spAutoFit/>
          </a:bodyPr>
          <a:p>
            <a:pPr marL="342900" indent="-342900">
              <a:lnSpc>
                <a:spcPct val="150000"/>
              </a:lnSpc>
              <a:buFont typeface="Wingdings" panose="05000000000000000000" pitchFamily="2" charset="2"/>
              <a:buChar char="l"/>
            </a:pPr>
            <a:r>
              <a:rPr lang="zh-CN" altLang="en-US">
                <a:uFillTx/>
                <a:latin typeface="Times New Roman" panose="02020603050405020304" pitchFamily="18" charset="0"/>
                <a:ea typeface="楷体" panose="02010609060101010101" pitchFamily="49" charset="-122"/>
                <a:sym typeface="+mn-ea"/>
              </a:rPr>
              <a:t>Self-Attention</a:t>
            </a:r>
            <a:endParaRPr lang="zh-CN" altLang="en-US">
              <a:uFillTx/>
              <a:latin typeface="Times New Roman" panose="02020603050405020304" pitchFamily="18" charset="0"/>
              <a:ea typeface="楷体" panose="02010609060101010101" pitchFamily="49" charset="-122"/>
              <a:sym typeface="+mn-ea"/>
            </a:endParaRPr>
          </a:p>
          <a:p>
            <a:pPr marL="742950" lvl="1" indent="-285750">
              <a:lnSpc>
                <a:spcPct val="150000"/>
              </a:lnSpc>
              <a:buFont typeface="Wingdings" panose="05000000000000000000" charset="0"/>
              <a:buChar char="p"/>
            </a:pPr>
            <a:r>
              <a:rPr lang="zh-CN" altLang="en-US">
                <a:uFillTx/>
                <a:latin typeface="Times New Roman" panose="02020603050405020304" pitchFamily="18" charset="0"/>
                <a:ea typeface="楷体" panose="02010609060101010101" pitchFamily="49" charset="-122"/>
                <a:sym typeface="+mn-ea"/>
              </a:rPr>
              <a:t>输入</a:t>
            </a:r>
            <a:endParaRPr lang="zh-CN" altLang="en-US">
              <a:uFillTx/>
              <a:latin typeface="Times New Roman" panose="02020603050405020304" pitchFamily="18" charset="0"/>
              <a:ea typeface="楷体" panose="02010609060101010101" pitchFamily="49" charset="-122"/>
              <a:sym typeface="+mn-ea"/>
            </a:endParaRPr>
          </a:p>
          <a:p>
            <a:pPr indent="0">
              <a:lnSpc>
                <a:spcPct val="150000"/>
              </a:lnSpc>
              <a:buFont typeface="Wingdings" panose="05000000000000000000" pitchFamily="2" charset="2"/>
              <a:buNone/>
            </a:pPr>
            <a:r>
              <a:rPr lang="zh-CN" altLang="en-US">
                <a:uFillTx/>
                <a:latin typeface="Times New Roman" panose="02020603050405020304" pitchFamily="18" charset="0"/>
                <a:ea typeface="楷体" panose="02010609060101010101" pitchFamily="49" charset="-122"/>
                <a:sym typeface="+mn-ea"/>
              </a:rPr>
              <a:t>	词向量x=(x1,x2,...,xn)，x1表示第一个的词的向量表示</a:t>
            </a:r>
            <a:endParaRPr lang="zh-CN" altLang="en-US">
              <a:uFillTx/>
              <a:latin typeface="Times New Roman" panose="02020603050405020304" pitchFamily="18" charset="0"/>
              <a:ea typeface="楷体" panose="02010609060101010101" pitchFamily="49" charset="-122"/>
              <a:sym typeface="+mn-ea"/>
            </a:endParaRPr>
          </a:p>
          <a:p>
            <a:pPr indent="0">
              <a:lnSpc>
                <a:spcPct val="150000"/>
              </a:lnSpc>
              <a:buFont typeface="Wingdings" panose="05000000000000000000" pitchFamily="2" charset="2"/>
              <a:buNone/>
            </a:pPr>
            <a:r>
              <a:rPr lang="zh-CN" altLang="en-US">
                <a:uFillTx/>
                <a:latin typeface="Times New Roman" panose="02020603050405020304" pitchFamily="18" charset="0"/>
                <a:ea typeface="楷体" panose="02010609060101010101" pitchFamily="49" charset="-122"/>
                <a:sym typeface="+mn-ea"/>
              </a:rPr>
              <a:t>	位置向量：有助于确定每个单词的位置特征，或者句子中不同单词之间的距离特征</a:t>
            </a:r>
            <a:endParaRPr lang="zh-CN" altLang="en-US">
              <a:uFillTx/>
              <a:latin typeface="Times New Roman" panose="02020603050405020304" pitchFamily="18" charset="0"/>
              <a:ea typeface="楷体" panose="02010609060101010101" pitchFamily="49" charset="-122"/>
              <a:sym typeface="+mn-ea"/>
            </a:endParaRPr>
          </a:p>
          <a:p>
            <a:pPr indent="0">
              <a:lnSpc>
                <a:spcPct val="150000"/>
              </a:lnSpc>
              <a:buFont typeface="Wingdings" panose="05000000000000000000" pitchFamily="2" charset="2"/>
              <a:buNone/>
            </a:pPr>
            <a:r>
              <a:rPr lang="zh-CN" altLang="en-US">
                <a:uFillTx/>
                <a:latin typeface="Times New Roman" panose="02020603050405020304" pitchFamily="18" charset="0"/>
                <a:ea typeface="楷体" panose="02010609060101010101" pitchFamily="49" charset="-122"/>
                <a:sym typeface="+mn-ea"/>
              </a:rPr>
              <a:t>	输入向量=词向量+位置向量</a:t>
            </a:r>
            <a:endParaRPr lang="zh-CN" altLang="en-US" dirty="0">
              <a:solidFill>
                <a:srgbClr val="90362D"/>
              </a:solidFill>
              <a:latin typeface="楷体" panose="02010609060101010101" pitchFamily="49" charset="-122"/>
              <a:ea typeface="楷体" panose="02010609060101010101" pitchFamily="49" charset="-122"/>
              <a:sym typeface="+mn-ea"/>
            </a:endParaRPr>
          </a:p>
          <a:p>
            <a:pPr marL="742950" lvl="1" indent="-285750" algn="l">
              <a:lnSpc>
                <a:spcPct val="150000"/>
              </a:lnSpc>
              <a:buClrTx/>
              <a:buSzTx/>
              <a:buFont typeface="Wingdings" panose="05000000000000000000" charset="0"/>
              <a:buChar char="p"/>
            </a:pPr>
            <a:r>
              <a:rPr lang="zh-CN" altLang="en-US">
                <a:uFillTx/>
                <a:latin typeface="Times New Roman" panose="02020603050405020304" pitchFamily="18" charset="0"/>
                <a:ea typeface="楷体" panose="02010609060101010101" pitchFamily="49" charset="-122"/>
                <a:sym typeface="+mn-ea"/>
              </a:rPr>
              <a:t>过程</a:t>
            </a:r>
            <a:endParaRPr lang="zh-CN" altLang="en-US">
              <a:uFillTx/>
              <a:latin typeface="Times New Roman" panose="02020603050405020304" pitchFamily="18" charset="0"/>
              <a:ea typeface="楷体" panose="02010609060101010101" pitchFamily="49" charset="-122"/>
              <a:sym typeface="+mn-ea"/>
            </a:endParaRPr>
          </a:p>
          <a:p>
            <a:pPr indent="0">
              <a:lnSpc>
                <a:spcPct val="150000"/>
              </a:lnSpc>
              <a:buFont typeface="Wingdings" panose="05000000000000000000" pitchFamily="2" charset="2"/>
              <a:buNone/>
            </a:pPr>
            <a:r>
              <a:rPr lang="zh-CN" altLang="en-US">
                <a:uFillTx/>
                <a:latin typeface="Times New Roman" panose="02020603050405020304" pitchFamily="18" charset="0"/>
                <a:ea typeface="楷体" panose="02010609060101010101" pitchFamily="49" charset="-122"/>
                <a:sym typeface="+mn-ea"/>
              </a:rPr>
              <a:t>	</a:t>
            </a:r>
            <a:r>
              <a:rPr lang="zh-CN" altLang="en-US" dirty="0">
                <a:solidFill>
                  <a:srgbClr val="90362D"/>
                </a:solidFill>
                <a:latin typeface="楷体" panose="02010609060101010101" pitchFamily="49" charset="-122"/>
                <a:ea typeface="楷体" panose="02010609060101010101" pitchFamily="49" charset="-122"/>
                <a:sym typeface="+mn-ea"/>
              </a:rPr>
              <a:t>逻辑：query和key计算相关或者叫attention得分，然后根据attention得分对value进行	</a:t>
            </a:r>
            <a:r>
              <a:rPr lang="en-US" altLang="zh-CN" dirty="0">
                <a:solidFill>
                  <a:srgbClr val="90362D"/>
                </a:solidFill>
                <a:latin typeface="楷体" panose="02010609060101010101" pitchFamily="49" charset="-122"/>
                <a:ea typeface="楷体" panose="02010609060101010101" pitchFamily="49" charset="-122"/>
                <a:sym typeface="+mn-ea"/>
              </a:rPr>
              <a:t>      </a:t>
            </a:r>
            <a:r>
              <a:rPr lang="zh-CN" altLang="en-US" dirty="0">
                <a:solidFill>
                  <a:srgbClr val="90362D"/>
                </a:solidFill>
                <a:latin typeface="楷体" panose="02010609060101010101" pitchFamily="49" charset="-122"/>
                <a:ea typeface="楷体" panose="02010609060101010101" pitchFamily="49" charset="-122"/>
                <a:sym typeface="+mn-ea"/>
              </a:rPr>
              <a:t>加</a:t>
            </a:r>
            <a:r>
              <a:rPr lang="zh-CN" altLang="en-US" dirty="0">
                <a:solidFill>
                  <a:srgbClr val="90362D"/>
                </a:solidFill>
                <a:latin typeface="楷体" panose="02010609060101010101" pitchFamily="49" charset="-122"/>
                <a:ea typeface="楷体" panose="02010609060101010101" pitchFamily="49" charset="-122"/>
                <a:sym typeface="+mn-ea"/>
              </a:rPr>
              <a:t>权求和。</a:t>
            </a:r>
            <a:endParaRPr lang="zh-CN" altLang="en-US">
              <a:uFillTx/>
              <a:latin typeface="Times New Roman" panose="02020603050405020304" pitchFamily="18" charset="0"/>
              <a:ea typeface="楷体" panose="02010609060101010101" pitchFamily="49" charset="-122"/>
              <a:sym typeface="+mn-ea"/>
            </a:endParaRPr>
          </a:p>
          <a:p>
            <a:pPr indent="0">
              <a:lnSpc>
                <a:spcPct val="150000"/>
              </a:lnSpc>
              <a:buFont typeface="Wingdings" panose="05000000000000000000" pitchFamily="2" charset="2"/>
              <a:buNone/>
            </a:pPr>
            <a:r>
              <a:rPr lang="zh-CN" altLang="en-US">
                <a:uFillTx/>
                <a:latin typeface="Times New Roman" panose="02020603050405020304" pitchFamily="18" charset="0"/>
                <a:ea typeface="楷体" panose="02010609060101010101" pitchFamily="49" charset="-122"/>
                <a:sym typeface="+mn-ea"/>
              </a:rPr>
              <a:t>	step 1:对输入的向量进行线性变换得到Q、K、V</a:t>
            </a:r>
            <a:endParaRPr lang="zh-CN" altLang="en-US">
              <a:uFillTx/>
              <a:latin typeface="Times New Roman" panose="02020603050405020304" pitchFamily="18" charset="0"/>
              <a:ea typeface="楷体" panose="02010609060101010101" pitchFamily="49" charset="-122"/>
              <a:sym typeface="+mn-ea"/>
            </a:endParaRPr>
          </a:p>
          <a:p>
            <a:pPr indent="0">
              <a:lnSpc>
                <a:spcPct val="150000"/>
              </a:lnSpc>
              <a:buFont typeface="Wingdings" panose="05000000000000000000" pitchFamily="2" charset="2"/>
              <a:buNone/>
            </a:pPr>
            <a:r>
              <a:rPr lang="zh-CN" altLang="en-US">
                <a:uFillTx/>
                <a:latin typeface="Times New Roman" panose="02020603050405020304" pitchFamily="18" charset="0"/>
                <a:ea typeface="楷体" panose="02010609060101010101" pitchFamily="49" charset="-122"/>
                <a:sym typeface="+mn-ea"/>
              </a:rPr>
              <a:t>	step 2:计算attention得分</a:t>
            </a:r>
            <a:endParaRPr lang="zh-CN" altLang="en-US">
              <a:uFillTx/>
              <a:latin typeface="Times New Roman" panose="02020603050405020304" pitchFamily="18" charset="0"/>
              <a:ea typeface="楷体" panose="02010609060101010101" pitchFamily="49" charset="-122"/>
              <a:sym typeface="+mn-ea"/>
            </a:endParaRPr>
          </a:p>
          <a:p>
            <a:pPr indent="0">
              <a:lnSpc>
                <a:spcPct val="150000"/>
              </a:lnSpc>
              <a:buFont typeface="Wingdings" panose="05000000000000000000" pitchFamily="2" charset="2"/>
              <a:buNone/>
            </a:pPr>
            <a:r>
              <a:rPr lang="zh-CN" altLang="en-US">
                <a:uFillTx/>
                <a:latin typeface="Times New Roman" panose="02020603050405020304" pitchFamily="18" charset="0"/>
                <a:ea typeface="楷体" panose="02010609060101010101" pitchFamily="49" charset="-122"/>
                <a:sym typeface="+mn-ea"/>
              </a:rPr>
              <a:t>	step 3:除以sqrt(dk),dk表示向量的维度</a:t>
            </a:r>
            <a:endParaRPr lang="zh-CN" altLang="en-US">
              <a:uFillTx/>
              <a:latin typeface="Times New Roman" panose="02020603050405020304" pitchFamily="18" charset="0"/>
              <a:ea typeface="楷体" panose="02010609060101010101" pitchFamily="49" charset="-122"/>
              <a:sym typeface="+mn-ea"/>
            </a:endParaRPr>
          </a:p>
          <a:p>
            <a:pPr indent="0">
              <a:lnSpc>
                <a:spcPct val="150000"/>
              </a:lnSpc>
              <a:buFont typeface="Wingdings" panose="05000000000000000000" pitchFamily="2" charset="2"/>
              <a:buNone/>
            </a:pPr>
            <a:r>
              <a:rPr lang="zh-CN" altLang="en-US">
                <a:uFillTx/>
                <a:latin typeface="Times New Roman" panose="02020603050405020304" pitchFamily="18" charset="0"/>
                <a:ea typeface="楷体" panose="02010609060101010101" pitchFamily="49" charset="-122"/>
                <a:sym typeface="+mn-ea"/>
              </a:rPr>
              <a:t>	step 4: 经过softmax函数将分数归一化，使得attention分数都是正数且加起来等于1。</a:t>
            </a:r>
            <a:endParaRPr lang="zh-CN" altLang="en-US">
              <a:uFillTx/>
              <a:latin typeface="Times New Roman" panose="02020603050405020304" pitchFamily="18" charset="0"/>
              <a:ea typeface="楷体" panose="02010609060101010101" pitchFamily="49" charset="-122"/>
              <a:sym typeface="+mn-ea"/>
            </a:endParaRPr>
          </a:p>
          <a:p>
            <a:pPr indent="0">
              <a:lnSpc>
                <a:spcPct val="150000"/>
              </a:lnSpc>
              <a:buFont typeface="Wingdings" panose="05000000000000000000" pitchFamily="2" charset="2"/>
              <a:buNone/>
            </a:pPr>
            <a:r>
              <a:rPr lang="en-US" altLang="zh-CN" dirty="0">
                <a:solidFill>
                  <a:srgbClr val="90362D"/>
                </a:solidFill>
                <a:latin typeface="Times New Roman" panose="02020603050405020304" pitchFamily="18" charset="0"/>
                <a:ea typeface="楷体" panose="02010609060101010101" pitchFamily="49" charset="-122"/>
                <a:sym typeface="+mn-ea"/>
              </a:rPr>
              <a:t>	</a:t>
            </a:r>
            <a:r>
              <a:rPr lang="zh-CN" altLang="en-US" dirty="0">
                <a:solidFill>
                  <a:srgbClr val="90362D"/>
                </a:solidFill>
                <a:latin typeface="Times New Roman" panose="02020603050405020304" pitchFamily="18" charset="0"/>
                <a:ea typeface="楷体" panose="02010609060101010101" pitchFamily="49" charset="-122"/>
                <a:sym typeface="+mn-ea"/>
              </a:rPr>
              <a:t> </a:t>
            </a:r>
            <a:r>
              <a:rPr lang="en-US" altLang="zh-CN" dirty="0">
                <a:solidFill>
                  <a:srgbClr val="90362D"/>
                </a:solidFill>
                <a:latin typeface="Times New Roman" panose="02020603050405020304" pitchFamily="18" charset="0"/>
                <a:ea typeface="楷体" panose="02010609060101010101" pitchFamily="49" charset="-122"/>
                <a:sym typeface="+mn-ea"/>
              </a:rPr>
              <a:t>   </a:t>
            </a:r>
            <a:endParaRPr lang="zh-CN" altLang="en-US" dirty="0">
              <a:solidFill>
                <a:srgbClr val="90362D"/>
              </a:solidFill>
              <a:latin typeface="Times New Roman" panose="02020603050405020304" pitchFamily="18" charset="0"/>
              <a:ea typeface="楷体" panose="02010609060101010101" pitchFamily="49" charset="-122"/>
              <a:sym typeface="+mn-ea"/>
            </a:endParaRPr>
          </a:p>
          <a:p>
            <a:pPr indent="0">
              <a:lnSpc>
                <a:spcPct val="150000"/>
              </a:lnSpc>
              <a:buFont typeface="Wingdings" panose="05000000000000000000" pitchFamily="2" charset="2"/>
              <a:buNone/>
            </a:pPr>
            <a:endParaRPr lang="zh-CN" altLang="en-US" dirty="0">
              <a:solidFill>
                <a:srgbClr val="90362D"/>
              </a:solidFill>
              <a:latin typeface="Times New Roman" panose="02020603050405020304" pitchFamily="18" charset="0"/>
              <a:ea typeface="楷体" panose="02010609060101010101" pitchFamily="49" charset="-122"/>
              <a:sym typeface="+mn-ea"/>
            </a:endParaRPr>
          </a:p>
          <a:p>
            <a:pPr indent="0">
              <a:lnSpc>
                <a:spcPct val="150000"/>
              </a:lnSpc>
              <a:buFont typeface="Wingdings" panose="05000000000000000000" pitchFamily="2" charset="2"/>
              <a:buNone/>
            </a:pPr>
            <a:endParaRPr lang="zh-CN" altLang="en-US" dirty="0">
              <a:solidFill>
                <a:srgbClr val="90362D"/>
              </a:solidFill>
              <a:latin typeface="Times New Roman" panose="02020603050405020304" pitchFamily="18" charset="0"/>
              <a:ea typeface="楷体" panose="02010609060101010101" pitchFamily="49" charset="-122"/>
              <a:sym typeface="+mn-ea"/>
            </a:endParaRPr>
          </a:p>
          <a:p>
            <a:pPr>
              <a:lnSpc>
                <a:spcPct val="150000"/>
              </a:lnSpc>
            </a:pPr>
            <a:r>
              <a:rPr lang="en-US" altLang="zh-CN" dirty="0">
                <a:latin typeface="Times New Roman" panose="02020603050405020304" pitchFamily="18" charset="0"/>
                <a:ea typeface="楷体" panose="02010609060101010101" pitchFamily="49" charset="-122"/>
                <a:sym typeface="+mn-ea"/>
              </a:rPr>
              <a:t>      </a:t>
            </a:r>
            <a:endParaRPr lang="zh-CN" altLang="en-US">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60680" y="560070"/>
            <a:ext cx="3771265" cy="553085"/>
          </a:xfrm>
          <a:prstGeom prst="rect">
            <a:avLst/>
          </a:prstGeom>
          <a:noFill/>
        </p:spPr>
        <p:txBody>
          <a:bodyPr wrap="square">
            <a:spAutoFit/>
          </a:bodyPr>
          <a:lstStyle/>
          <a:p>
            <a:r>
              <a:rPr lang="zh-CN" altLang="en-US" sz="3000" b="1" dirty="0">
                <a:solidFill>
                  <a:srgbClr val="90362D"/>
                </a:solidFill>
                <a:latin typeface="Times New Roman" panose="02020603050405020304" pitchFamily="18" charset="0"/>
                <a:ea typeface="楷体" panose="02010609060101010101" pitchFamily="49" charset="-122"/>
                <a:sym typeface="+mn-ea"/>
              </a:rPr>
              <a:t>细节</a:t>
            </a:r>
            <a:endParaRPr lang="zh-CN" altLang="en-US" sz="3000" b="1" dirty="0">
              <a:solidFill>
                <a:srgbClr val="90362D"/>
              </a:solidFill>
              <a:latin typeface="Times New Roman" panose="02020603050405020304" pitchFamily="18" charset="0"/>
              <a:ea typeface="楷体" panose="02010609060101010101" pitchFamily="49" charset="-122"/>
              <a:sym typeface="+mn-ea"/>
            </a:endParaRPr>
          </a:p>
        </p:txBody>
      </p:sp>
      <p:sp>
        <p:nvSpPr>
          <p:cNvPr id="4" name="文本框 3"/>
          <p:cNvSpPr txBox="1"/>
          <p:nvPr/>
        </p:nvSpPr>
        <p:spPr>
          <a:xfrm>
            <a:off x="360680" y="1489710"/>
            <a:ext cx="9898380" cy="2999740"/>
          </a:xfrm>
          <a:prstGeom prst="rect">
            <a:avLst/>
          </a:prstGeom>
          <a:noFill/>
        </p:spPr>
        <p:txBody>
          <a:bodyPr wrap="square" rtlCol="0" anchor="t">
            <a:spAutoFit/>
          </a:bodyPr>
          <a:p>
            <a:pPr marL="342900" indent="-342900">
              <a:lnSpc>
                <a:spcPct val="150000"/>
              </a:lnSpc>
              <a:buFont typeface="Wingdings" panose="05000000000000000000" pitchFamily="2" charset="2"/>
              <a:buChar char="l"/>
            </a:pPr>
            <a:r>
              <a:rPr lang="zh-CN" altLang="en-US" dirty="0">
                <a:solidFill>
                  <a:schemeClr val="tx1"/>
                </a:solidFill>
                <a:uFillTx/>
                <a:latin typeface="Times New Roman" panose="02020603050405020304" pitchFamily="18" charset="0"/>
                <a:ea typeface="楷体" panose="02010609060101010101" pitchFamily="49" charset="-122"/>
                <a:sym typeface="+mn-ea"/>
              </a:rPr>
              <a:t>Self-Attention</a:t>
            </a:r>
            <a:endParaRPr lang="zh-CN" altLang="en-US" dirty="0">
              <a:solidFill>
                <a:schemeClr val="tx1"/>
              </a:solidFill>
              <a:uFillTx/>
              <a:latin typeface="Times New Roman" panose="02020603050405020304" pitchFamily="18" charset="0"/>
              <a:ea typeface="楷体" panose="02010609060101010101" pitchFamily="49" charset="-122"/>
              <a:sym typeface="+mn-ea"/>
            </a:endParaRPr>
          </a:p>
          <a:p>
            <a:pPr marL="742950" lvl="1" indent="-285750" algn="l">
              <a:lnSpc>
                <a:spcPct val="150000"/>
              </a:lnSpc>
              <a:buClrTx/>
              <a:buSzTx/>
              <a:buFont typeface="Wingdings" panose="05000000000000000000" charset="0"/>
              <a:buChar char="p"/>
            </a:pPr>
            <a:r>
              <a:rPr lang="zh-CN" altLang="en-US" dirty="0">
                <a:solidFill>
                  <a:schemeClr val="tx1"/>
                </a:solidFill>
                <a:uFillTx/>
                <a:latin typeface="Times New Roman" panose="02020603050405020304" pitchFamily="18" charset="0"/>
                <a:ea typeface="楷体" panose="02010609060101010101" pitchFamily="49" charset="-122"/>
                <a:sym typeface="+mn-ea"/>
              </a:rPr>
              <a:t>过程</a:t>
            </a:r>
            <a:endParaRPr lang="zh-CN" altLang="en-US">
              <a:solidFill>
                <a:schemeClr val="tx1"/>
              </a:solidFill>
              <a:uFillTx/>
              <a:latin typeface="Times New Roman" panose="02020603050405020304" pitchFamily="18" charset="0"/>
              <a:ea typeface="楷体" panose="02010609060101010101" pitchFamily="49" charset="-122"/>
              <a:sym typeface="+mn-ea"/>
            </a:endParaRPr>
          </a:p>
          <a:p>
            <a:pPr indent="0">
              <a:lnSpc>
                <a:spcPct val="150000"/>
              </a:lnSpc>
              <a:buFont typeface="Wingdings" panose="05000000000000000000" pitchFamily="2" charset="2"/>
              <a:buNone/>
            </a:pPr>
            <a:r>
              <a:rPr lang="en-US" altLang="zh-CN" dirty="0">
                <a:solidFill>
                  <a:schemeClr val="tx1"/>
                </a:solidFill>
                <a:uFillTx/>
                <a:latin typeface="Times New Roman" panose="02020603050405020304" pitchFamily="18" charset="0"/>
                <a:ea typeface="楷体" panose="02010609060101010101" pitchFamily="49" charset="-122"/>
                <a:sym typeface="+mn-ea"/>
              </a:rPr>
              <a:t>	step 5: 分数*对应的v</a:t>
            </a:r>
            <a:endParaRPr lang="en-US" altLang="zh-CN" dirty="0">
              <a:solidFill>
                <a:schemeClr val="tx1"/>
              </a:solidFill>
              <a:uFillTx/>
              <a:latin typeface="Times New Roman" panose="02020603050405020304" pitchFamily="18" charset="0"/>
              <a:ea typeface="楷体" panose="02010609060101010101" pitchFamily="49" charset="-122"/>
              <a:sym typeface="+mn-ea"/>
            </a:endParaRPr>
          </a:p>
          <a:p>
            <a:pPr indent="0">
              <a:lnSpc>
                <a:spcPct val="150000"/>
              </a:lnSpc>
              <a:buFont typeface="Wingdings" panose="05000000000000000000" pitchFamily="2" charset="2"/>
              <a:buNone/>
            </a:pPr>
            <a:r>
              <a:rPr lang="en-US" altLang="zh-CN" dirty="0">
                <a:solidFill>
                  <a:schemeClr val="tx1"/>
                </a:solidFill>
                <a:uFillTx/>
                <a:latin typeface="Times New Roman" panose="02020603050405020304" pitchFamily="18" charset="0"/>
                <a:ea typeface="楷体" panose="02010609060101010101" pitchFamily="49" charset="-122"/>
                <a:sym typeface="+mn-ea"/>
              </a:rPr>
              <a:t>	step 6：v向量相加，得到了第一个单词对应的</a:t>
            </a:r>
            <a:endParaRPr lang="en-US" altLang="zh-CN" dirty="0">
              <a:solidFill>
                <a:schemeClr val="tx1"/>
              </a:solidFill>
              <a:uFillTx/>
              <a:latin typeface="Times New Roman" panose="02020603050405020304" pitchFamily="18" charset="0"/>
              <a:ea typeface="楷体" panose="02010609060101010101" pitchFamily="49" charset="-122"/>
              <a:sym typeface="+mn-ea"/>
            </a:endParaRPr>
          </a:p>
          <a:p>
            <a:pPr indent="0">
              <a:lnSpc>
                <a:spcPct val="150000"/>
              </a:lnSpc>
              <a:buFont typeface="Wingdings" panose="05000000000000000000" pitchFamily="2" charset="2"/>
              <a:buNone/>
            </a:pPr>
            <a:r>
              <a:rPr lang="en-US" altLang="zh-CN" dirty="0">
                <a:solidFill>
                  <a:schemeClr val="tx1"/>
                </a:solidFill>
                <a:uFillTx/>
                <a:latin typeface="Times New Roman" panose="02020603050405020304" pitchFamily="18" charset="0"/>
                <a:ea typeface="楷体" panose="02010609060101010101" pitchFamily="49" charset="-122"/>
                <a:sym typeface="+mn-ea"/>
              </a:rPr>
              <a:t>		输出向量。</a:t>
            </a:r>
            <a:endParaRPr lang="en-US" altLang="zh-CN" dirty="0">
              <a:solidFill>
                <a:schemeClr val="tx1"/>
              </a:solidFill>
              <a:uFillTx/>
              <a:latin typeface="Times New Roman" panose="02020603050405020304" pitchFamily="18" charset="0"/>
              <a:ea typeface="楷体" panose="02010609060101010101" pitchFamily="49" charset="-122"/>
              <a:sym typeface="+mn-ea"/>
            </a:endParaRPr>
          </a:p>
          <a:p>
            <a:pPr marL="742950" lvl="1" indent="-285750" algn="l">
              <a:lnSpc>
                <a:spcPct val="150000"/>
              </a:lnSpc>
              <a:buClrTx/>
              <a:buSzTx/>
              <a:buFont typeface="Wingdings" panose="05000000000000000000" charset="0"/>
              <a:buChar char="p"/>
            </a:pPr>
            <a:r>
              <a:rPr lang="zh-CN" altLang="en-US" dirty="0">
                <a:solidFill>
                  <a:schemeClr val="tx1"/>
                </a:solidFill>
                <a:uFillTx/>
                <a:latin typeface="Times New Roman" panose="02020603050405020304" pitchFamily="18" charset="0"/>
                <a:ea typeface="楷体" panose="02010609060101010101" pitchFamily="49" charset="-122"/>
                <a:sym typeface="+mn-ea"/>
              </a:rPr>
              <a:t>输出</a:t>
            </a:r>
            <a:endParaRPr lang="zh-CN" altLang="en-US">
              <a:solidFill>
                <a:schemeClr val="tx1"/>
              </a:solidFill>
              <a:uFillTx/>
              <a:latin typeface="Times New Roman" panose="02020603050405020304" pitchFamily="18" charset="0"/>
              <a:ea typeface="楷体" panose="02010609060101010101" pitchFamily="49" charset="-122"/>
              <a:sym typeface="+mn-ea"/>
            </a:endParaRPr>
          </a:p>
          <a:p>
            <a:pPr indent="0">
              <a:lnSpc>
                <a:spcPct val="150000"/>
              </a:lnSpc>
              <a:buFont typeface="Wingdings" panose="05000000000000000000" pitchFamily="2" charset="2"/>
              <a:buNone/>
            </a:pPr>
            <a:r>
              <a:rPr lang="en-US" altLang="zh-CN" dirty="0">
                <a:solidFill>
                  <a:schemeClr val="tx1"/>
                </a:solidFill>
                <a:uFillTx/>
                <a:latin typeface="Times New Roman" panose="02020603050405020304" pitchFamily="18" charset="0"/>
                <a:ea typeface="楷体" panose="02010609060101010101" pitchFamily="49" charset="-122"/>
                <a:sym typeface="+mn-ea"/>
              </a:rPr>
              <a:t>	向量z=(z1,z2,...,zn)</a:t>
            </a:r>
            <a:endParaRPr lang="en-US" altLang="zh-CN" dirty="0">
              <a:solidFill>
                <a:schemeClr val="tx1"/>
              </a:solidFill>
              <a:uFillTx/>
              <a:latin typeface="Times New Roman" panose="02020603050405020304" pitchFamily="18" charset="0"/>
              <a:ea typeface="楷体" panose="02010609060101010101" pitchFamily="49" charset="-122"/>
              <a:sym typeface="+mn-ea"/>
            </a:endParaRPr>
          </a:p>
        </p:txBody>
      </p:sp>
      <p:pic>
        <p:nvPicPr>
          <p:cNvPr id="102" name="图片 101"/>
          <p:cNvPicPr/>
          <p:nvPr/>
        </p:nvPicPr>
        <p:blipFill>
          <a:blip r:embed="rId1"/>
          <a:stretch>
            <a:fillRect/>
          </a:stretch>
        </p:blipFill>
        <p:spPr>
          <a:xfrm>
            <a:off x="6304280" y="1698625"/>
            <a:ext cx="3894455" cy="4283075"/>
          </a:xfrm>
          <a:prstGeom prst="rect">
            <a:avLst/>
          </a:prstGeom>
          <a:noFill/>
          <a:ln w="9525">
            <a:noFill/>
          </a:ln>
        </p:spPr>
      </p:pic>
      <p:pic>
        <p:nvPicPr>
          <p:cNvPr id="2" name="图片 1"/>
          <p:cNvPicPr>
            <a:picLocks noChangeAspect="1"/>
          </p:cNvPicPr>
          <p:nvPr/>
        </p:nvPicPr>
        <p:blipFill>
          <a:blip r:embed="rId2"/>
          <a:stretch>
            <a:fillRect/>
          </a:stretch>
        </p:blipFill>
        <p:spPr>
          <a:xfrm>
            <a:off x="1223010" y="4865370"/>
            <a:ext cx="4000500" cy="9220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60680" y="560070"/>
            <a:ext cx="3771265" cy="553085"/>
          </a:xfrm>
          <a:prstGeom prst="rect">
            <a:avLst/>
          </a:prstGeom>
          <a:noFill/>
        </p:spPr>
        <p:txBody>
          <a:bodyPr wrap="square">
            <a:spAutoFit/>
          </a:bodyPr>
          <a:lstStyle/>
          <a:p>
            <a:r>
              <a:rPr lang="zh-CN" altLang="en-US" sz="3000" b="1" dirty="0">
                <a:solidFill>
                  <a:srgbClr val="90362D"/>
                </a:solidFill>
                <a:latin typeface="Times New Roman" panose="02020603050405020304" pitchFamily="18" charset="0"/>
                <a:ea typeface="楷体" panose="02010609060101010101" pitchFamily="49" charset="-122"/>
                <a:sym typeface="+mn-ea"/>
              </a:rPr>
              <a:t>细节</a:t>
            </a:r>
            <a:endParaRPr lang="zh-CN" altLang="en-US" sz="3000" b="1" dirty="0">
              <a:solidFill>
                <a:srgbClr val="90362D"/>
              </a:solidFill>
              <a:latin typeface="Times New Roman" panose="02020603050405020304" pitchFamily="18" charset="0"/>
              <a:ea typeface="楷体" panose="02010609060101010101" pitchFamily="49" charset="-122"/>
              <a:sym typeface="+mn-ea"/>
            </a:endParaRPr>
          </a:p>
        </p:txBody>
      </p:sp>
      <p:sp>
        <p:nvSpPr>
          <p:cNvPr id="4" name="文本框 3"/>
          <p:cNvSpPr txBox="1"/>
          <p:nvPr/>
        </p:nvSpPr>
        <p:spPr>
          <a:xfrm>
            <a:off x="360680" y="1466850"/>
            <a:ext cx="11506200" cy="1753235"/>
          </a:xfrm>
          <a:prstGeom prst="rect">
            <a:avLst/>
          </a:prstGeom>
          <a:noFill/>
        </p:spPr>
        <p:txBody>
          <a:bodyPr wrap="square" rtlCol="0" anchor="t">
            <a:spAutoFit/>
          </a:bodyPr>
          <a:p>
            <a:pPr marL="342900" indent="-342900" algn="l">
              <a:lnSpc>
                <a:spcPct val="150000"/>
              </a:lnSpc>
              <a:buFont typeface="Wingdings" panose="05000000000000000000" pitchFamily="2" charset="2"/>
              <a:buChar char="l"/>
            </a:pPr>
            <a:r>
              <a:rPr lang="zh-CN" altLang="en-US" dirty="0">
                <a:solidFill>
                  <a:srgbClr val="90362D"/>
                </a:solidFill>
                <a:uFillTx/>
                <a:latin typeface="Times New Roman" panose="02020603050405020304" pitchFamily="18" charset="0"/>
                <a:ea typeface="楷体" panose="02010609060101010101" pitchFamily="49" charset="-122"/>
                <a:sym typeface="+mn-ea"/>
              </a:rPr>
              <a:t>多头注意力机制</a:t>
            </a:r>
            <a:endParaRPr lang="zh-CN" altLang="en-US" dirty="0">
              <a:solidFill>
                <a:srgbClr val="90362D"/>
              </a:solidFill>
              <a:uFillTx/>
              <a:latin typeface="Times New Roman" panose="02020603050405020304" pitchFamily="18" charset="0"/>
              <a:ea typeface="楷体" panose="02010609060101010101" pitchFamily="49" charset="-122"/>
              <a:sym typeface="+mn-ea"/>
            </a:endParaRPr>
          </a:p>
          <a:p>
            <a:pPr marL="800100" lvl="1" indent="-342900" algn="l">
              <a:lnSpc>
                <a:spcPct val="150000"/>
              </a:lnSpc>
              <a:buFont typeface="Wingdings" panose="05000000000000000000" charset="0"/>
              <a:buChar char="p"/>
            </a:pPr>
            <a:r>
              <a:rPr lang="zh-CN" altLang="en-US" dirty="0">
                <a:solidFill>
                  <a:srgbClr val="90362D"/>
                </a:solidFill>
                <a:uFillTx/>
                <a:latin typeface="Times New Roman" panose="02020603050405020304" pitchFamily="18" charset="0"/>
                <a:ea typeface="楷体" panose="02010609060101010101" pitchFamily="49" charset="-122"/>
                <a:sym typeface="+mn-ea"/>
              </a:rPr>
              <a:t>由于原始的自注意力模型仅仅包含着两两序列之间的关系，忽略了多输入序列之间的关系。比如在机器翻译。The animal didn’t cross the street because it was too tired</a:t>
            </a:r>
            <a:r>
              <a:rPr lang="en-US" altLang="zh-CN" dirty="0">
                <a:solidFill>
                  <a:srgbClr val="90362D"/>
                </a:solidFill>
                <a:uFillTx/>
                <a:latin typeface="Times New Roman" panose="02020603050405020304" pitchFamily="18" charset="0"/>
                <a:ea typeface="楷体" panose="02010609060101010101" pitchFamily="49" charset="-122"/>
                <a:sym typeface="+mn-ea"/>
              </a:rPr>
              <a:t>“</a:t>
            </a:r>
            <a:r>
              <a:rPr lang="zh-CN" altLang="en-US" dirty="0">
                <a:solidFill>
                  <a:srgbClr val="90362D"/>
                </a:solidFill>
                <a:uFillTx/>
                <a:latin typeface="Times New Roman" panose="02020603050405020304" pitchFamily="18" charset="0"/>
                <a:ea typeface="楷体" panose="02010609060101010101" pitchFamily="49" charset="-122"/>
                <a:sym typeface="+mn-ea"/>
              </a:rPr>
              <a:t>希望</a:t>
            </a:r>
            <a:r>
              <a:rPr lang="en-US" altLang="zh-CN" dirty="0">
                <a:solidFill>
                  <a:srgbClr val="90362D"/>
                </a:solidFill>
                <a:uFillTx/>
                <a:latin typeface="Times New Roman" panose="02020603050405020304" pitchFamily="18" charset="0"/>
                <a:ea typeface="楷体" panose="02010609060101010101" pitchFamily="49" charset="-122"/>
                <a:sym typeface="+mn-ea"/>
              </a:rPr>
              <a:t>it</a:t>
            </a:r>
            <a:r>
              <a:rPr lang="zh-CN" altLang="en-US" dirty="0">
                <a:solidFill>
                  <a:srgbClr val="90362D"/>
                </a:solidFill>
                <a:uFillTx/>
                <a:latin typeface="Times New Roman" panose="02020603050405020304" pitchFamily="18" charset="0"/>
                <a:ea typeface="楷体" panose="02010609060101010101" pitchFamily="49" charset="-122"/>
                <a:sym typeface="+mn-ea"/>
              </a:rPr>
              <a:t>不仅能关注</a:t>
            </a:r>
            <a:r>
              <a:rPr lang="en-US" altLang="zh-CN" dirty="0">
                <a:solidFill>
                  <a:srgbClr val="90362D"/>
                </a:solidFill>
                <a:uFillTx/>
                <a:latin typeface="Times New Roman" panose="02020603050405020304" pitchFamily="18" charset="0"/>
                <a:ea typeface="楷体" panose="02010609060101010101" pitchFamily="49" charset="-122"/>
                <a:sym typeface="+mn-ea"/>
              </a:rPr>
              <a:t>the annimal ,</a:t>
            </a:r>
            <a:r>
              <a:rPr lang="zh-CN" altLang="en-US" dirty="0">
                <a:solidFill>
                  <a:srgbClr val="90362D"/>
                </a:solidFill>
                <a:uFillTx/>
                <a:latin typeface="Times New Roman" panose="02020603050405020304" pitchFamily="18" charset="0"/>
                <a:ea typeface="楷体" panose="02010609060101010101" pitchFamily="49" charset="-122"/>
                <a:sym typeface="+mn-ea"/>
              </a:rPr>
              <a:t>而且能关注到</a:t>
            </a:r>
            <a:r>
              <a:rPr lang="en-US" altLang="zh-CN" dirty="0">
                <a:solidFill>
                  <a:srgbClr val="90362D"/>
                </a:solidFill>
                <a:uFillTx/>
                <a:latin typeface="Times New Roman" panose="02020603050405020304" pitchFamily="18" charset="0"/>
                <a:ea typeface="楷体" panose="02010609060101010101" pitchFamily="49" charset="-122"/>
                <a:sym typeface="+mn-ea"/>
              </a:rPr>
              <a:t>“tired”</a:t>
            </a:r>
            <a:endParaRPr lang="en-US" altLang="zh-CN" dirty="0">
              <a:solidFill>
                <a:srgbClr val="90362D"/>
              </a:solidFill>
              <a:uFillTx/>
              <a:latin typeface="Times New Roman" panose="02020603050405020304" pitchFamily="18" charset="0"/>
              <a:ea typeface="楷体" panose="02010609060101010101" pitchFamily="49" charset="-122"/>
              <a:sym typeface="+mn-ea"/>
            </a:endParaRPr>
          </a:p>
        </p:txBody>
      </p:sp>
      <p:pic>
        <p:nvPicPr>
          <p:cNvPr id="6" name="图片 5"/>
          <p:cNvPicPr>
            <a:picLocks noChangeAspect="1"/>
          </p:cNvPicPr>
          <p:nvPr/>
        </p:nvPicPr>
        <p:blipFill>
          <a:blip r:embed="rId1"/>
          <a:stretch>
            <a:fillRect/>
          </a:stretch>
        </p:blipFill>
        <p:spPr>
          <a:xfrm>
            <a:off x="4808220" y="3440430"/>
            <a:ext cx="5989320" cy="35585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0680" y="1356995"/>
            <a:ext cx="9804400" cy="1753235"/>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en-US" altLang="zh-CN" dirty="0">
                <a:solidFill>
                  <a:srgbClr val="90362D"/>
                </a:solidFill>
                <a:latin typeface="楷体" panose="02010609060101010101" pitchFamily="49" charset="-122"/>
                <a:ea typeface="楷体" panose="02010609060101010101" pitchFamily="49" charset="-122"/>
              </a:rPr>
              <a:t>Encoder</a:t>
            </a:r>
            <a:r>
              <a:rPr lang="zh-CN" altLang="en-US" dirty="0">
                <a:solidFill>
                  <a:srgbClr val="90362D"/>
                </a:solidFill>
                <a:latin typeface="楷体" panose="02010609060101010101" pitchFamily="49" charset="-122"/>
                <a:ea typeface="楷体" panose="02010609060101010101" pitchFamily="49" charset="-122"/>
              </a:rPr>
              <a:t>子层</a:t>
            </a:r>
            <a:endParaRPr lang="zh-CN" altLang="en-US" dirty="0">
              <a:latin typeface="楷体" panose="02010609060101010101" pitchFamily="49" charset="-122"/>
              <a:ea typeface="楷体" panose="02010609060101010101" pitchFamily="49" charset="-122"/>
            </a:endParaRPr>
          </a:p>
          <a:p>
            <a:pPr>
              <a:lnSpc>
                <a:spcPct val="150000"/>
              </a:lnSpc>
            </a:pPr>
            <a:r>
              <a:rPr lang="en-US" altLang="zh-CN"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在计算得到</a:t>
            </a:r>
            <a:r>
              <a:rPr lang="en-US" altLang="zh-CN" dirty="0">
                <a:latin typeface="楷体" panose="02010609060101010101" pitchFamily="49" charset="-122"/>
                <a:ea typeface="楷体" panose="02010609060101010101" pitchFamily="49" charset="-122"/>
              </a:rPr>
              <a:t>self-attention</a:t>
            </a:r>
            <a:r>
              <a:rPr lang="zh-CN" altLang="en-US" dirty="0">
                <a:latin typeface="楷体" panose="02010609060101010101" pitchFamily="49" charset="-122"/>
                <a:ea typeface="楷体" panose="02010609060101010101" pitchFamily="49" charset="-122"/>
              </a:rPr>
              <a:t>的输出向量</a:t>
            </a:r>
            <a:r>
              <a:rPr lang="en-US" altLang="zh-CN" dirty="0">
                <a:latin typeface="楷体" panose="02010609060101010101" pitchFamily="49" charset="-122"/>
                <a:ea typeface="楷体" panose="02010609060101010101" pitchFamily="49" charset="-122"/>
              </a:rPr>
              <a:t>z</a:t>
            </a:r>
            <a:r>
              <a:rPr lang="zh-CN" altLang="en-US" dirty="0">
                <a:latin typeface="楷体" panose="02010609060101010101" pitchFamily="49" charset="-122"/>
                <a:ea typeface="楷体" panose="02010609060101010101" pitchFamily="49" charset="-122"/>
              </a:rPr>
              <a:t>之后，为了使模型更加容易学习，可以考虑加两个操作：残差链接、标准化。</a:t>
            </a:r>
            <a:endParaRPr lang="en-US" altLang="zh-CN" dirty="0">
              <a:latin typeface="楷体" panose="02010609060101010101" pitchFamily="49" charset="-122"/>
              <a:ea typeface="楷体" panose="02010609060101010101" pitchFamily="49" charset="-122"/>
            </a:endParaRPr>
          </a:p>
          <a:p>
            <a:pPr>
              <a:lnSpc>
                <a:spcPct val="150000"/>
              </a:lnSpc>
            </a:pPr>
            <a:r>
              <a:rPr lang="en-US" altLang="zh-CN" dirty="0">
                <a:latin typeface="楷体" panose="02010609060101010101" pitchFamily="49" charset="-122"/>
                <a:ea typeface="楷体" panose="02010609060101010101" pitchFamily="49" charset="-122"/>
              </a:rPr>
              <a:t>  </a:t>
            </a:r>
            <a:endParaRPr lang="zh-CN" altLang="en-US" dirty="0">
              <a:latin typeface="楷体" panose="02010609060101010101" pitchFamily="49" charset="-122"/>
              <a:ea typeface="楷体" panose="02010609060101010101" pitchFamily="49" charset="-122"/>
            </a:endParaRPr>
          </a:p>
        </p:txBody>
      </p:sp>
      <p:pic>
        <p:nvPicPr>
          <p:cNvPr id="5" name="图片 4"/>
          <p:cNvPicPr>
            <a:picLocks noChangeAspect="1"/>
          </p:cNvPicPr>
          <p:nvPr>
            <p:custDataLst>
              <p:tags r:id="rId1"/>
            </p:custDataLst>
          </p:nvPr>
        </p:nvPicPr>
        <p:blipFill>
          <a:blip r:embed="rId2"/>
          <a:stretch>
            <a:fillRect/>
          </a:stretch>
        </p:blipFill>
        <p:spPr>
          <a:xfrm>
            <a:off x="7082155" y="2724150"/>
            <a:ext cx="3566795" cy="3165475"/>
          </a:xfrm>
          <a:prstGeom prst="rect">
            <a:avLst/>
          </a:prstGeom>
        </p:spPr>
      </p:pic>
      <p:sp>
        <p:nvSpPr>
          <p:cNvPr id="6" name="文本框 5"/>
          <p:cNvSpPr txBox="1"/>
          <p:nvPr/>
        </p:nvSpPr>
        <p:spPr>
          <a:xfrm>
            <a:off x="360680" y="560070"/>
            <a:ext cx="3771265" cy="553085"/>
          </a:xfrm>
          <a:prstGeom prst="rect">
            <a:avLst/>
          </a:prstGeom>
          <a:noFill/>
        </p:spPr>
        <p:txBody>
          <a:bodyPr wrap="square">
            <a:spAutoFit/>
          </a:bodyPr>
          <a:p>
            <a:r>
              <a:rPr lang="zh-CN" altLang="en-US" sz="3000" b="1" dirty="0">
                <a:solidFill>
                  <a:srgbClr val="90362D"/>
                </a:solidFill>
                <a:latin typeface="Times New Roman" panose="02020603050405020304" pitchFamily="18" charset="0"/>
                <a:ea typeface="楷体" panose="02010609060101010101" pitchFamily="49" charset="-122"/>
                <a:sym typeface="+mn-ea"/>
              </a:rPr>
              <a:t>细节</a:t>
            </a:r>
            <a:endParaRPr lang="zh-CN" altLang="en-US" sz="3000" b="1" dirty="0">
              <a:solidFill>
                <a:srgbClr val="90362D"/>
              </a:solidFill>
              <a:latin typeface="Times New Roman" panose="02020603050405020304" pitchFamily="18" charset="0"/>
              <a:ea typeface="楷体" panose="02010609060101010101"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0680" y="1402715"/>
            <a:ext cx="9804400" cy="2584450"/>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en-US" altLang="zh-CN" dirty="0">
                <a:latin typeface="楷体" panose="02010609060101010101" pitchFamily="49" charset="-122"/>
                <a:ea typeface="楷体" panose="02010609060101010101" pitchFamily="49" charset="-122"/>
              </a:rPr>
              <a:t>Decoder</a:t>
            </a:r>
            <a:endParaRPr lang="en-US" altLang="zh-CN" dirty="0">
              <a:latin typeface="楷体" panose="02010609060101010101" pitchFamily="49" charset="-122"/>
              <a:ea typeface="楷体" panose="02010609060101010101" pitchFamily="49" charset="-122"/>
            </a:endParaRPr>
          </a:p>
          <a:p>
            <a:pPr marL="742950" lvl="1" indent="-285750">
              <a:lnSpc>
                <a:spcPct val="150000"/>
              </a:lnSpc>
              <a:buFont typeface="Wingdings" panose="05000000000000000000" charset="0"/>
              <a:buChar char="p"/>
            </a:pPr>
            <a:r>
              <a:rPr lang="zh-CN" altLang="en-US" dirty="0">
                <a:latin typeface="楷体" panose="02010609060101010101" pitchFamily="49" charset="-122"/>
                <a:ea typeface="楷体" panose="02010609060101010101" pitchFamily="49" charset="-122"/>
              </a:rPr>
              <a:t>最后一个编码器输出是一组序列向量，这组序列向量会作为解码器的K、V输入</a:t>
            </a:r>
            <a:endParaRPr lang="zh-CN" altLang="en-US" dirty="0">
              <a:latin typeface="楷体" panose="02010609060101010101" pitchFamily="49" charset="-122"/>
              <a:ea typeface="楷体" panose="02010609060101010101" pitchFamily="49" charset="-122"/>
            </a:endParaRPr>
          </a:p>
          <a:p>
            <a:pPr marL="742950" lvl="1" indent="-285750">
              <a:lnSpc>
                <a:spcPct val="150000"/>
              </a:lnSpc>
              <a:buFont typeface="Wingdings" panose="05000000000000000000" charset="0"/>
              <a:buChar char="p"/>
            </a:pPr>
            <a:r>
              <a:rPr lang="zh-CN" altLang="en-US" dirty="0">
                <a:latin typeface="楷体" panose="02010609060101010101" pitchFamily="49" charset="-122"/>
                <a:ea typeface="楷体" panose="02010609060101010101" pitchFamily="49" charset="-122"/>
              </a:rPr>
              <a:t>解码器当前时间步的输出又重新作为输入Q和编码器的输出K、V共同作为下一个时间步解码器的输入</a:t>
            </a:r>
            <a:endParaRPr lang="zh-CN" altLang="en-US" dirty="0">
              <a:latin typeface="楷体" panose="02010609060101010101" pitchFamily="49" charset="-122"/>
              <a:ea typeface="楷体" panose="02010609060101010101" pitchFamily="49" charset="-122"/>
            </a:endParaRPr>
          </a:p>
          <a:p>
            <a:pPr>
              <a:lnSpc>
                <a:spcPct val="150000"/>
              </a:lnSpc>
            </a:pPr>
            <a:r>
              <a:rPr lang="en-US" altLang="zh-CN" dirty="0">
                <a:latin typeface="楷体" panose="02010609060101010101" pitchFamily="49" charset="-122"/>
                <a:ea typeface="楷体" panose="02010609060101010101" pitchFamily="49" charset="-122"/>
              </a:rPr>
              <a:t>    </a:t>
            </a:r>
            <a:endParaRPr lang="en-US" altLang="zh-CN" dirty="0">
              <a:latin typeface="楷体" panose="02010609060101010101" pitchFamily="49" charset="-122"/>
              <a:ea typeface="楷体" panose="02010609060101010101" pitchFamily="49" charset="-122"/>
            </a:endParaRPr>
          </a:p>
          <a:p>
            <a:pPr>
              <a:lnSpc>
                <a:spcPct val="150000"/>
              </a:lnSpc>
            </a:pPr>
            <a:r>
              <a:rPr lang="en-US" altLang="zh-CN" dirty="0">
                <a:latin typeface="楷体" panose="02010609060101010101" pitchFamily="49" charset="-122"/>
                <a:ea typeface="楷体" panose="02010609060101010101" pitchFamily="49" charset="-122"/>
              </a:rPr>
              <a:t>  </a:t>
            </a:r>
            <a:endParaRPr lang="zh-CN" altLang="en-US" dirty="0">
              <a:latin typeface="楷体" panose="02010609060101010101" pitchFamily="49" charset="-122"/>
              <a:ea typeface="楷体" panose="02010609060101010101" pitchFamily="49" charset="-122"/>
            </a:endParaRPr>
          </a:p>
        </p:txBody>
      </p:sp>
      <p:sp>
        <p:nvSpPr>
          <p:cNvPr id="4" name="文本框 3"/>
          <p:cNvSpPr txBox="1"/>
          <p:nvPr/>
        </p:nvSpPr>
        <p:spPr>
          <a:xfrm>
            <a:off x="11216640" y="6339840"/>
            <a:ext cx="721360" cy="369332"/>
          </a:xfrm>
          <a:prstGeom prst="rect">
            <a:avLst/>
          </a:prstGeom>
          <a:noFill/>
        </p:spPr>
        <p:txBody>
          <a:bodyPr wrap="square" rtlCol="0">
            <a:spAutoFit/>
          </a:bodyPr>
          <a:lstStyle/>
          <a:p>
            <a:r>
              <a:rPr lang="en-US" altLang="zh-CN" dirty="0"/>
              <a:t>4</a:t>
            </a:r>
            <a:endParaRPr lang="zh-CN" altLang="en-US" dirty="0"/>
          </a:p>
        </p:txBody>
      </p:sp>
      <p:sp>
        <p:nvSpPr>
          <p:cNvPr id="6" name="文本框 5"/>
          <p:cNvSpPr txBox="1"/>
          <p:nvPr/>
        </p:nvSpPr>
        <p:spPr>
          <a:xfrm>
            <a:off x="360680" y="560070"/>
            <a:ext cx="3771265" cy="553085"/>
          </a:xfrm>
          <a:prstGeom prst="rect">
            <a:avLst/>
          </a:prstGeom>
          <a:noFill/>
        </p:spPr>
        <p:txBody>
          <a:bodyPr wrap="square">
            <a:spAutoFit/>
          </a:bodyPr>
          <a:p>
            <a:r>
              <a:rPr lang="zh-CN" altLang="en-US" sz="3000" b="1" dirty="0">
                <a:solidFill>
                  <a:srgbClr val="90362D"/>
                </a:solidFill>
                <a:latin typeface="Times New Roman" panose="02020603050405020304" pitchFamily="18" charset="0"/>
                <a:ea typeface="楷体" panose="02010609060101010101" pitchFamily="49" charset="-122"/>
                <a:sym typeface="+mn-ea"/>
              </a:rPr>
              <a:t>细节</a:t>
            </a:r>
            <a:endParaRPr lang="zh-CN" altLang="en-US" sz="3000" b="1" dirty="0">
              <a:solidFill>
                <a:srgbClr val="90362D"/>
              </a:solidFill>
              <a:latin typeface="Times New Roman" panose="02020603050405020304" pitchFamily="18" charset="0"/>
              <a:ea typeface="楷体" panose="02010609060101010101" pitchFamily="49" charset="-122"/>
              <a:sym typeface="+mn-ea"/>
            </a:endParaRPr>
          </a:p>
        </p:txBody>
      </p:sp>
      <p:graphicFrame>
        <p:nvGraphicFramePr>
          <p:cNvPr id="3" name="对象 2">
            <a:hlinkClick r:id="" action="ppaction://ole?verb="/>
          </p:cNvPr>
          <p:cNvGraphicFramePr>
            <a:graphicFrameLocks noChangeAspect="1"/>
          </p:cNvGraphicFramePr>
          <p:nvPr/>
        </p:nvGraphicFramePr>
        <p:xfrm>
          <a:off x="4543425" y="3379470"/>
          <a:ext cx="971550" cy="800100"/>
        </p:xfrm>
        <a:graphic>
          <a:graphicData uri="http://schemas.openxmlformats.org/presentationml/2006/ole">
            <mc:AlternateContent xmlns:mc="http://schemas.openxmlformats.org/markup-compatibility/2006">
              <mc:Choice xmlns:v="urn:schemas-microsoft-com:vml" Requires="v">
                <p:oleObj spid="_x0000_s2049" name="" showAsIcon="1" r:id="rId1" imgW="971550" imgH="800100" progId="Package">
                  <p:embed/>
                </p:oleObj>
              </mc:Choice>
              <mc:Fallback>
                <p:oleObj name="" showAsIcon="1" r:id="rId1" imgW="971550" imgH="800100" progId="Package">
                  <p:embed/>
                  <p:pic>
                    <p:nvPicPr>
                      <p:cNvPr id="0" name="图片 2048"/>
                      <p:cNvPicPr/>
                      <p:nvPr/>
                    </p:nvPicPr>
                    <p:blipFill>
                      <a:blip r:embed="rId2"/>
                      <a:stretch>
                        <a:fillRect/>
                      </a:stretch>
                    </p:blipFill>
                    <p:spPr>
                      <a:xfrm>
                        <a:off x="4543425" y="3379470"/>
                        <a:ext cx="971550" cy="80010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6"/>
          <p:cNvSpPr txBox="1">
            <a:spLocks noChangeArrowheads="1"/>
          </p:cNvSpPr>
          <p:nvPr/>
        </p:nvSpPr>
        <p:spPr bwMode="auto">
          <a:xfrm>
            <a:off x="6150430" y="1956722"/>
            <a:ext cx="1381760" cy="1445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8800" dirty="0">
                <a:ln w="76200">
                  <a:noFill/>
                  <a:miter lim="800000"/>
                </a:ln>
                <a:solidFill>
                  <a:srgbClr val="90362D"/>
                </a:solidFill>
                <a:latin typeface="Impact" panose="020B0806030902050204" pitchFamily="34" charset="0"/>
              </a:rPr>
              <a:t>05</a:t>
            </a:r>
            <a:endParaRPr lang="zh-CN" altLang="en-US" sz="8800" dirty="0">
              <a:ln w="76200">
                <a:noFill/>
                <a:miter lim="800000"/>
              </a:ln>
              <a:solidFill>
                <a:srgbClr val="90362D"/>
              </a:solidFill>
              <a:latin typeface="Impact" panose="020B0806030902050204" pitchFamily="34" charset="0"/>
            </a:endParaRPr>
          </a:p>
        </p:txBody>
      </p:sp>
      <p:sp>
        <p:nvSpPr>
          <p:cNvPr id="6" name="矩形 5"/>
          <p:cNvSpPr/>
          <p:nvPr/>
        </p:nvSpPr>
        <p:spPr bwMode="auto">
          <a:xfrm>
            <a:off x="7565010" y="2193836"/>
            <a:ext cx="2214880" cy="706755"/>
          </a:xfrm>
          <a:prstGeom prst="rect">
            <a:avLst/>
          </a:prstGeom>
        </p:spPr>
        <p:txBody>
          <a:bodyPr wrap="none">
            <a:spAutoFit/>
          </a:bodyPr>
          <a:lstStyle/>
          <a:p>
            <a:r>
              <a:rPr lang="zh-CN" altLang="en-US" sz="4000" b="1" dirty="0">
                <a:solidFill>
                  <a:schemeClr val="accent1"/>
                </a:solidFill>
              </a:rPr>
              <a:t>模型总结</a:t>
            </a:r>
            <a:endParaRPr lang="zh-CN" altLang="en-US" sz="4000" b="1" dirty="0">
              <a:solidFill>
                <a:schemeClr val="accent1"/>
              </a:solidFill>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rcRect l="1163" r="1163"/>
          <a:stretch>
            <a:fillRect/>
          </a:stretch>
        </p:blipFill>
        <p:spPr>
          <a:xfrm>
            <a:off x="1527992" y="2193836"/>
            <a:ext cx="3555637" cy="3555637"/>
          </a:xfrm>
          <a:prstGeom prst="ellipse">
            <a:avLst/>
          </a:prstGeom>
        </p:spPr>
      </p:pic>
      <p:pic>
        <p:nvPicPr>
          <p:cNvPr id="3" name="图片 2"/>
          <p:cNvPicPr>
            <a:picLocks noChangeAspect="1"/>
          </p:cNvPicPr>
          <p:nvPr/>
        </p:nvPicPr>
        <p:blipFill>
          <a:blip r:embed="rId2"/>
          <a:stretch>
            <a:fillRect/>
          </a:stretch>
        </p:blipFill>
        <p:spPr>
          <a:xfrm>
            <a:off x="10839450" y="174625"/>
            <a:ext cx="1186815" cy="12096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0680" y="1266825"/>
            <a:ext cx="9804400" cy="3553460"/>
          </a:xfrm>
          <a:prstGeom prst="rect">
            <a:avLst/>
          </a:prstGeom>
          <a:noFill/>
        </p:spPr>
        <p:txBody>
          <a:bodyPr wrap="square" rtlCol="0">
            <a:spAutoFit/>
          </a:bodyPr>
          <a:lstStyle/>
          <a:p>
            <a:pPr indent="0">
              <a:lnSpc>
                <a:spcPct val="150000"/>
              </a:lnSpc>
              <a:buFont typeface="Wingdings" panose="05000000000000000000" pitchFamily="2" charset="2"/>
              <a:buNone/>
            </a:pPr>
            <a:endParaRPr lang="en-US" altLang="zh-CN" dirty="0">
              <a:latin typeface="楷体" panose="02010609060101010101" pitchFamily="49" charset="-122"/>
              <a:ea typeface="楷体" panose="02010609060101010101" pitchFamily="49" charset="-122"/>
            </a:endParaRPr>
          </a:p>
          <a:p>
            <a:pPr marL="342900" indent="-342900">
              <a:lnSpc>
                <a:spcPct val="150000"/>
              </a:lnSpc>
              <a:buFont typeface="Wingdings" panose="05000000000000000000" pitchFamily="2" charset="2"/>
              <a:buChar char="l"/>
            </a:pPr>
            <a:r>
              <a:rPr lang="zh-CN" altLang="en-US" sz="2200" dirty="0">
                <a:solidFill>
                  <a:srgbClr val="90362D"/>
                </a:solidFill>
                <a:latin typeface="楷体" panose="02010609060101010101" pitchFamily="49" charset="-122"/>
                <a:ea typeface="楷体" panose="02010609060101010101" pitchFamily="49" charset="-122"/>
              </a:rPr>
              <a:t>缺点</a:t>
            </a:r>
            <a:endParaRPr lang="en-US" altLang="zh-CN" sz="2200" dirty="0">
              <a:solidFill>
                <a:srgbClr val="90362D"/>
              </a:solidFill>
              <a:latin typeface="楷体" panose="02010609060101010101" pitchFamily="49" charset="-122"/>
              <a:ea typeface="楷体" panose="02010609060101010101" pitchFamily="49" charset="-122"/>
            </a:endParaRPr>
          </a:p>
          <a:p>
            <a:pPr marL="800100" lvl="1" indent="-342900">
              <a:lnSpc>
                <a:spcPct val="150000"/>
              </a:lnSpc>
              <a:buFont typeface="Wingdings" panose="05000000000000000000" charset="0"/>
              <a:buChar char="p"/>
            </a:pPr>
            <a:r>
              <a:rPr lang="zh-CN" altLang="en-US" sz="2200" dirty="0">
                <a:latin typeface="楷体" panose="02010609060101010101" pitchFamily="49" charset="-122"/>
                <a:ea typeface="楷体" panose="02010609060101010101" pitchFamily="49" charset="-122"/>
              </a:rPr>
              <a:t>参数太多，计算量大</a:t>
            </a:r>
            <a:endParaRPr lang="zh-CN" altLang="en-US" sz="2200" dirty="0">
              <a:latin typeface="楷体" panose="02010609060101010101" pitchFamily="49" charset="-122"/>
              <a:ea typeface="楷体" panose="02010609060101010101" pitchFamily="49" charset="-122"/>
            </a:endParaRPr>
          </a:p>
          <a:p>
            <a:pPr marL="342900" indent="-342900">
              <a:lnSpc>
                <a:spcPct val="150000"/>
              </a:lnSpc>
              <a:buFont typeface="Wingdings" panose="05000000000000000000" pitchFamily="2" charset="2"/>
              <a:buChar char="l"/>
            </a:pPr>
            <a:r>
              <a:rPr lang="zh-CN" altLang="en-US" sz="2200" dirty="0">
                <a:solidFill>
                  <a:srgbClr val="90362D"/>
                </a:solidFill>
                <a:latin typeface="楷体" panose="02010609060101010101" pitchFamily="49" charset="-122"/>
                <a:ea typeface="楷体" panose="02010609060101010101" pitchFamily="49" charset="-122"/>
                <a:sym typeface="+mn-ea"/>
              </a:rPr>
              <a:t>优点</a:t>
            </a:r>
            <a:endParaRPr lang="en-US" altLang="zh-CN" sz="2200" dirty="0">
              <a:solidFill>
                <a:srgbClr val="90362D"/>
              </a:solidFill>
              <a:latin typeface="楷体" panose="02010609060101010101" pitchFamily="49" charset="-122"/>
              <a:ea typeface="楷体" panose="02010609060101010101" pitchFamily="49" charset="-122"/>
            </a:endParaRPr>
          </a:p>
          <a:p>
            <a:pPr marL="800100" lvl="1" indent="-342900">
              <a:lnSpc>
                <a:spcPct val="150000"/>
              </a:lnSpc>
              <a:buFont typeface="Wingdings" panose="05000000000000000000" charset="0"/>
              <a:buChar char="p"/>
            </a:pPr>
            <a:r>
              <a:rPr lang="zh-CN" altLang="en-US" sz="2200" dirty="0">
                <a:latin typeface="楷体" panose="02010609060101010101" pitchFamily="49" charset="-122"/>
                <a:ea typeface="楷体" panose="02010609060101010101" pitchFamily="49" charset="-122"/>
                <a:sym typeface="+mn-ea"/>
              </a:rPr>
              <a:t>编码时由于词之间不存在依赖关系</a:t>
            </a:r>
            <a:r>
              <a:rPr lang="zh-CN" altLang="en-US" sz="2200" dirty="0">
                <a:latin typeface="楷体" panose="02010609060101010101" pitchFamily="49" charset="-122"/>
                <a:ea typeface="楷体" panose="02010609060101010101" pitchFamily="49" charset="-122"/>
              </a:rPr>
              <a:t>对长序列建模的能力更</a:t>
            </a:r>
            <a:r>
              <a:rPr lang="zh-CN" altLang="en-US" sz="2200" dirty="0">
                <a:latin typeface="楷体" panose="02010609060101010101" pitchFamily="49" charset="-122"/>
                <a:ea typeface="楷体" panose="02010609060101010101" pitchFamily="49" charset="-122"/>
              </a:rPr>
              <a:t>强</a:t>
            </a:r>
            <a:endParaRPr lang="zh-CN" altLang="en-US" sz="2200" dirty="0">
              <a:latin typeface="楷体" panose="02010609060101010101" pitchFamily="49" charset="-122"/>
              <a:ea typeface="楷体" panose="02010609060101010101" pitchFamily="49" charset="-122"/>
            </a:endParaRPr>
          </a:p>
          <a:p>
            <a:pPr marL="800100" lvl="1" indent="-342900">
              <a:lnSpc>
                <a:spcPct val="150000"/>
              </a:lnSpc>
              <a:buFont typeface="Wingdings" panose="05000000000000000000" charset="0"/>
              <a:buChar char="p"/>
            </a:pPr>
            <a:r>
              <a:rPr lang="zh-CN" altLang="en-US" sz="2200" dirty="0">
                <a:latin typeface="楷体" panose="02010609060101010101" pitchFamily="49" charset="-122"/>
                <a:ea typeface="楷体" panose="02010609060101010101" pitchFamily="49" charset="-122"/>
                <a:sym typeface="+mn-ea"/>
              </a:rPr>
              <a:t>可并行运算，训练速度更快</a:t>
            </a:r>
            <a:endParaRPr lang="zh-CN" altLang="en-US" sz="2200" dirty="0">
              <a:latin typeface="楷体" panose="02010609060101010101" pitchFamily="49" charset="-122"/>
              <a:ea typeface="楷体" panose="02010609060101010101" pitchFamily="49" charset="-122"/>
            </a:endParaRPr>
          </a:p>
          <a:p>
            <a:pPr>
              <a:lnSpc>
                <a:spcPct val="150000"/>
              </a:lnSpc>
            </a:pPr>
            <a:r>
              <a:rPr lang="en-US" altLang="zh-CN" sz="2200" dirty="0">
                <a:latin typeface="楷体" panose="02010609060101010101" pitchFamily="49" charset="-122"/>
                <a:ea typeface="楷体" panose="02010609060101010101" pitchFamily="49" charset="-122"/>
              </a:rPr>
              <a:t>	</a:t>
            </a:r>
            <a:endParaRPr lang="en-US" altLang="zh-CN" sz="2200" dirty="0">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 3" descr="工作型5"/>
          <p:cNvPicPr>
            <a:picLocks noChangeAspect="1"/>
          </p:cNvPicPr>
          <p:nvPr/>
        </p:nvPicPr>
        <p:blipFill>
          <a:blip r:embed="rId1"/>
          <a:stretch>
            <a:fillRect/>
          </a:stretch>
        </p:blipFill>
        <p:spPr>
          <a:xfrm rot="16200000">
            <a:off x="-1399064" y="1386998"/>
            <a:ext cx="6857683" cy="4084320"/>
          </a:xfrm>
          <a:prstGeom prst="rect">
            <a:avLst/>
          </a:prstGeom>
        </p:spPr>
      </p:pic>
      <p:sp>
        <p:nvSpPr>
          <p:cNvPr id="53" name="矩形 52"/>
          <p:cNvSpPr/>
          <p:nvPr/>
        </p:nvSpPr>
        <p:spPr>
          <a:xfrm>
            <a:off x="-12065" y="0"/>
            <a:ext cx="4083685" cy="6858000"/>
          </a:xfrm>
          <a:prstGeom prst="rect">
            <a:avLst/>
          </a:prstGeom>
          <a:gradFill>
            <a:gsLst>
              <a:gs pos="0">
                <a:schemeClr val="accent1">
                  <a:lumMod val="5000"/>
                  <a:lumOff val="95000"/>
                  <a:alpha val="12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ea typeface="微软雅黑" panose="020B0503020204020204" charset="-122"/>
            </a:endParaRPr>
          </a:p>
        </p:txBody>
      </p:sp>
      <p:grpSp>
        <p:nvGrpSpPr>
          <p:cNvPr id="2" name="组合 1"/>
          <p:cNvGrpSpPr/>
          <p:nvPr/>
        </p:nvGrpSpPr>
        <p:grpSpPr>
          <a:xfrm>
            <a:off x="584530" y="2122716"/>
            <a:ext cx="2866671" cy="1483090"/>
            <a:chOff x="1819275" y="1143000"/>
            <a:chExt cx="2867025" cy="1483273"/>
          </a:xfrm>
        </p:grpSpPr>
        <p:sp>
          <p:nvSpPr>
            <p:cNvPr id="3" name="矩形 2"/>
            <p:cNvSpPr/>
            <p:nvPr/>
          </p:nvSpPr>
          <p:spPr>
            <a:xfrm>
              <a:off x="1819275" y="1143000"/>
              <a:ext cx="2590800" cy="1266825"/>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7" name="矩形 16"/>
            <p:cNvSpPr/>
            <p:nvPr/>
          </p:nvSpPr>
          <p:spPr>
            <a:xfrm>
              <a:off x="2095500" y="1359448"/>
              <a:ext cx="2590800" cy="1266825"/>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b="1" dirty="0">
                <a:solidFill>
                  <a:srgbClr val="4EB796"/>
                </a:solidFill>
                <a:latin typeface="微软雅黑" panose="020B0503020204020204" charset="-122"/>
                <a:ea typeface="微软雅黑" panose="020B0503020204020204" charset="-122"/>
              </a:endParaRPr>
            </a:p>
          </p:txBody>
        </p:sp>
      </p:grpSp>
      <p:sp>
        <p:nvSpPr>
          <p:cNvPr id="19" name="文本框 18"/>
          <p:cNvSpPr txBox="1"/>
          <p:nvPr/>
        </p:nvSpPr>
        <p:spPr>
          <a:xfrm>
            <a:off x="632390" y="3782686"/>
            <a:ext cx="2949009" cy="675891"/>
          </a:xfrm>
          <a:prstGeom prst="rect">
            <a:avLst/>
          </a:prstGeom>
          <a:noFill/>
        </p:spPr>
        <p:txBody>
          <a:bodyPr wrap="square" rtlCol="0">
            <a:spAutoFit/>
          </a:bodyPr>
          <a:lstStyle/>
          <a:p>
            <a:pPr algn="ctr"/>
            <a:r>
              <a:rPr lang="en-US" altLang="zh-CN" sz="3790" dirty="0">
                <a:solidFill>
                  <a:schemeClr val="bg1"/>
                </a:solidFill>
                <a:latin typeface="Kozuka Gothic Pro M" panose="020B0700000000000000" pitchFamily="34" charset="-128"/>
                <a:ea typeface="Kozuka Gothic Pro M" panose="020B0700000000000000" pitchFamily="34" charset="-128"/>
              </a:rPr>
              <a:t>CONTENTS</a:t>
            </a:r>
            <a:endParaRPr lang="zh-CN" altLang="en-US" sz="3790" dirty="0">
              <a:solidFill>
                <a:schemeClr val="bg1"/>
              </a:solidFill>
              <a:latin typeface="Kozuka Gothic Pro M" panose="020B0700000000000000" pitchFamily="34" charset="-128"/>
              <a:ea typeface="Kozuka Gothic Pro M" panose="020B0700000000000000" pitchFamily="34" charset="-128"/>
            </a:endParaRPr>
          </a:p>
        </p:txBody>
      </p:sp>
      <p:sp>
        <p:nvSpPr>
          <p:cNvPr id="24" name="文本框 23"/>
          <p:cNvSpPr txBox="1"/>
          <p:nvPr/>
        </p:nvSpPr>
        <p:spPr>
          <a:xfrm>
            <a:off x="1084009" y="2340326"/>
            <a:ext cx="1867713" cy="1015663"/>
          </a:xfrm>
          <a:prstGeom prst="rect">
            <a:avLst/>
          </a:prstGeom>
          <a:noFill/>
        </p:spPr>
        <p:txBody>
          <a:bodyPr wrap="square" rtlCol="0">
            <a:spAutoFit/>
          </a:bodyPr>
          <a:lstStyle/>
          <a:p>
            <a:pPr algn="ctr"/>
            <a:r>
              <a:rPr lang="zh-CN" altLang="en-US" sz="6000" b="1" dirty="0">
                <a:solidFill>
                  <a:schemeClr val="bg1"/>
                </a:solidFill>
                <a:latin typeface="微软雅黑" panose="020B0503020204020204" charset="-122"/>
                <a:ea typeface="微软雅黑" panose="020B0503020204020204" charset="-122"/>
              </a:rPr>
              <a:t>目录</a:t>
            </a:r>
            <a:endParaRPr lang="zh-CN" altLang="en-US" sz="6000" b="1" dirty="0">
              <a:solidFill>
                <a:schemeClr val="bg1"/>
              </a:solidFill>
              <a:latin typeface="微软雅黑" panose="020B0503020204020204" charset="-122"/>
              <a:ea typeface="微软雅黑" panose="020B0503020204020204" charset="-122"/>
            </a:endParaRPr>
          </a:p>
        </p:txBody>
      </p:sp>
      <p:grpSp>
        <p:nvGrpSpPr>
          <p:cNvPr id="15" name="组合 14"/>
          <p:cNvGrpSpPr/>
          <p:nvPr/>
        </p:nvGrpSpPr>
        <p:grpSpPr>
          <a:xfrm>
            <a:off x="5546664" y="1059950"/>
            <a:ext cx="4984811" cy="4551545"/>
            <a:chOff x="8891" y="716"/>
            <a:chExt cx="7850" cy="7168"/>
          </a:xfrm>
        </p:grpSpPr>
        <p:sp>
          <p:nvSpPr>
            <p:cNvPr id="5" name="椭圆 4"/>
            <p:cNvSpPr/>
            <p:nvPr/>
          </p:nvSpPr>
          <p:spPr>
            <a:xfrm>
              <a:off x="8891" y="716"/>
              <a:ext cx="1058" cy="10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b="1" dirty="0">
                  <a:latin typeface="楷体" panose="02010609060101010101" pitchFamily="49" charset="-122"/>
                  <a:ea typeface="楷体" panose="02010609060101010101" pitchFamily="49" charset="-122"/>
                </a:rPr>
                <a:t>1</a:t>
              </a:r>
              <a:endParaRPr lang="zh-CN" altLang="en-US" sz="2800" b="1" dirty="0">
                <a:latin typeface="楷体" panose="02010609060101010101" pitchFamily="49" charset="-122"/>
                <a:ea typeface="楷体" panose="02010609060101010101" pitchFamily="49" charset="-122"/>
              </a:endParaRPr>
            </a:p>
          </p:txBody>
        </p:sp>
        <p:grpSp>
          <p:nvGrpSpPr>
            <p:cNvPr id="6" name="组合 5"/>
            <p:cNvGrpSpPr/>
            <p:nvPr/>
          </p:nvGrpSpPr>
          <p:grpSpPr>
            <a:xfrm>
              <a:off x="10101" y="821"/>
              <a:ext cx="6593" cy="850"/>
              <a:chOff x="3303678" y="1772209"/>
              <a:chExt cx="3140530" cy="539983"/>
            </a:xfrm>
          </p:grpSpPr>
          <p:sp>
            <p:nvSpPr>
              <p:cNvPr id="7" name="TextBox 11"/>
              <p:cNvSpPr txBox="1"/>
              <p:nvPr/>
            </p:nvSpPr>
            <p:spPr>
              <a:xfrm>
                <a:off x="3303678" y="1772209"/>
                <a:ext cx="3140530" cy="506730"/>
              </a:xfrm>
              <a:prstGeom prst="rect">
                <a:avLst/>
              </a:prstGeom>
              <a:noFill/>
            </p:spPr>
            <p:txBody>
              <a:bodyPr wrap="square" rtlCol="0">
                <a:spAutoFit/>
              </a:bodyPr>
              <a:p>
                <a:pPr algn="l">
                  <a:buClrTx/>
                  <a:buSzTx/>
                  <a:buFontTx/>
                </a:pPr>
                <a:r>
                  <a:rPr lang="en-US" altLang="zh-CN" sz="2700" b="1" dirty="0">
                    <a:solidFill>
                      <a:schemeClr val="accent1"/>
                    </a:solidFill>
                    <a:latin typeface="Times New Roman" panose="02020603050405020304" pitchFamily="18" charset="0"/>
                    <a:ea typeface="微软雅黑" panose="020B0503020204020204" charset="-122"/>
                    <a:sym typeface="+mn-ea"/>
                  </a:rPr>
                  <a:t>模型简介</a:t>
                </a:r>
                <a:endParaRPr lang="en-US" altLang="zh-CN" sz="2700" b="1" dirty="0">
                  <a:solidFill>
                    <a:schemeClr val="accent1"/>
                  </a:solidFill>
                  <a:latin typeface="Times New Roman" panose="02020603050405020304" pitchFamily="18" charset="0"/>
                  <a:ea typeface="微软雅黑" panose="020B0503020204020204" charset="-122"/>
                  <a:sym typeface="+mn-ea"/>
                </a:endParaRPr>
              </a:p>
            </p:txBody>
          </p:sp>
          <p:cxnSp>
            <p:nvCxnSpPr>
              <p:cNvPr id="8" name="直接连接符 7"/>
              <p:cNvCxnSpPr/>
              <p:nvPr/>
            </p:nvCxnSpPr>
            <p:spPr>
              <a:xfrm>
                <a:off x="3419872" y="2312192"/>
                <a:ext cx="2954123"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78" name="组合 77"/>
            <p:cNvGrpSpPr/>
            <p:nvPr/>
          </p:nvGrpSpPr>
          <p:grpSpPr>
            <a:xfrm rot="0">
              <a:off x="10100" y="2120"/>
              <a:ext cx="6593" cy="850"/>
              <a:chOff x="3303678" y="1772209"/>
              <a:chExt cx="3140530" cy="539983"/>
            </a:xfrm>
          </p:grpSpPr>
          <p:sp>
            <p:nvSpPr>
              <p:cNvPr id="79" name="TextBox 11"/>
              <p:cNvSpPr txBox="1"/>
              <p:nvPr/>
            </p:nvSpPr>
            <p:spPr>
              <a:xfrm>
                <a:off x="3303678" y="1772209"/>
                <a:ext cx="3140530" cy="506730"/>
              </a:xfrm>
              <a:prstGeom prst="rect">
                <a:avLst/>
              </a:prstGeom>
              <a:noFill/>
            </p:spPr>
            <p:txBody>
              <a:bodyPr wrap="square" rtlCol="0">
                <a:spAutoFit/>
              </a:bodyPr>
              <a:lstStyle/>
              <a:p>
                <a:r>
                  <a:rPr lang="zh-CN" altLang="en-US" sz="2700" b="1" dirty="0">
                    <a:solidFill>
                      <a:schemeClr val="accent1"/>
                    </a:solidFill>
                    <a:latin typeface="Times New Roman" panose="02020603050405020304" pitchFamily="18" charset="0"/>
                    <a:ea typeface="微软雅黑" panose="020B0503020204020204" charset="-122"/>
                  </a:rPr>
                  <a:t>前提</a:t>
                </a:r>
                <a:r>
                  <a:rPr lang="zh-CN" altLang="en-US" sz="2700" b="1" dirty="0">
                    <a:solidFill>
                      <a:schemeClr val="accent1"/>
                    </a:solidFill>
                    <a:latin typeface="Times New Roman" panose="02020603050405020304" pitchFamily="18" charset="0"/>
                    <a:ea typeface="微软雅黑" panose="020B0503020204020204" charset="-122"/>
                  </a:rPr>
                  <a:t>知识</a:t>
                </a:r>
                <a:endParaRPr lang="zh-CN" altLang="en-US" sz="2700" b="1" dirty="0">
                  <a:solidFill>
                    <a:schemeClr val="accent1"/>
                  </a:solidFill>
                  <a:latin typeface="Times New Roman" panose="02020603050405020304" pitchFamily="18" charset="0"/>
                  <a:ea typeface="微软雅黑" panose="020B0503020204020204" charset="-122"/>
                </a:endParaRPr>
              </a:p>
            </p:txBody>
          </p:sp>
          <p:cxnSp>
            <p:nvCxnSpPr>
              <p:cNvPr id="80" name="直接连接符 79"/>
              <p:cNvCxnSpPr/>
              <p:nvPr/>
            </p:nvCxnSpPr>
            <p:spPr>
              <a:xfrm>
                <a:off x="3419872" y="2312192"/>
                <a:ext cx="2954123"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81" name="组合 80"/>
            <p:cNvGrpSpPr/>
            <p:nvPr/>
          </p:nvGrpSpPr>
          <p:grpSpPr>
            <a:xfrm rot="0">
              <a:off x="10148" y="4362"/>
              <a:ext cx="6593" cy="1513"/>
              <a:chOff x="3326541" y="3114143"/>
              <a:chExt cx="3140530" cy="960470"/>
            </a:xfrm>
          </p:grpSpPr>
          <p:sp>
            <p:nvSpPr>
              <p:cNvPr id="82" name="TextBox 47"/>
              <p:cNvSpPr txBox="1"/>
              <p:nvPr/>
            </p:nvSpPr>
            <p:spPr>
              <a:xfrm>
                <a:off x="3326541" y="3567883"/>
                <a:ext cx="3140530" cy="506730"/>
              </a:xfrm>
              <a:prstGeom prst="rect">
                <a:avLst/>
              </a:prstGeom>
              <a:noFill/>
            </p:spPr>
            <p:txBody>
              <a:bodyPr wrap="square" rtlCol="0">
                <a:spAutoFit/>
              </a:bodyPr>
              <a:lstStyle/>
              <a:p>
                <a:r>
                  <a:rPr lang="zh-CN" altLang="en-US" sz="2700" b="1" dirty="0">
                    <a:solidFill>
                      <a:schemeClr val="accent1"/>
                    </a:solidFill>
                    <a:latin typeface="Times New Roman" panose="02020603050405020304" pitchFamily="18" charset="0"/>
                    <a:ea typeface="微软雅黑" panose="020B0503020204020204" charset="-122"/>
                    <a:sym typeface="+mn-ea"/>
                  </a:rPr>
                  <a:t>模型</a:t>
                </a:r>
                <a:r>
                  <a:rPr lang="zh-CN" altLang="en-US" sz="2700" b="1" dirty="0">
                    <a:solidFill>
                      <a:schemeClr val="accent1"/>
                    </a:solidFill>
                    <a:latin typeface="Times New Roman" panose="02020603050405020304" pitchFamily="18" charset="0"/>
                    <a:ea typeface="微软雅黑" panose="020B0503020204020204" charset="-122"/>
                    <a:sym typeface="+mn-ea"/>
                  </a:rPr>
                  <a:t>细节</a:t>
                </a:r>
                <a:endParaRPr lang="zh-CN" altLang="en-US" sz="2700" b="1" dirty="0">
                  <a:solidFill>
                    <a:schemeClr val="accent1"/>
                  </a:solidFill>
                  <a:latin typeface="Times New Roman" panose="02020603050405020304" pitchFamily="18" charset="0"/>
                  <a:ea typeface="微软雅黑" panose="020B0503020204020204" charset="-122"/>
                  <a:sym typeface="+mn-ea"/>
                </a:endParaRPr>
              </a:p>
            </p:txBody>
          </p:sp>
          <p:cxnSp>
            <p:nvCxnSpPr>
              <p:cNvPr id="88" name="直接连接符 87"/>
              <p:cNvCxnSpPr/>
              <p:nvPr/>
            </p:nvCxnSpPr>
            <p:spPr>
              <a:xfrm>
                <a:off x="3419872" y="3114143"/>
                <a:ext cx="2954123"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89" name="组合 88"/>
            <p:cNvGrpSpPr/>
            <p:nvPr/>
          </p:nvGrpSpPr>
          <p:grpSpPr>
            <a:xfrm rot="0">
              <a:off x="10102" y="4998"/>
              <a:ext cx="6593" cy="959"/>
              <a:chOff x="3304631" y="3409677"/>
              <a:chExt cx="3140530" cy="609246"/>
            </a:xfrm>
          </p:grpSpPr>
          <p:sp>
            <p:nvSpPr>
              <p:cNvPr id="90" name="TextBox 51"/>
              <p:cNvSpPr txBox="1"/>
              <p:nvPr/>
            </p:nvSpPr>
            <p:spPr>
              <a:xfrm>
                <a:off x="3304631" y="3409677"/>
                <a:ext cx="3140530" cy="506730"/>
              </a:xfrm>
              <a:prstGeom prst="rect">
                <a:avLst/>
              </a:prstGeom>
              <a:noFill/>
            </p:spPr>
            <p:txBody>
              <a:bodyPr wrap="square" rtlCol="0">
                <a:spAutoFit/>
              </a:bodyPr>
              <a:lstStyle/>
              <a:p>
                <a:endParaRPr lang="zh-CN" altLang="en-US" sz="2700" b="1" dirty="0">
                  <a:solidFill>
                    <a:schemeClr val="accent1"/>
                  </a:solidFill>
                  <a:latin typeface="Times New Roman" panose="02020603050405020304" pitchFamily="18" charset="0"/>
                  <a:ea typeface="微软雅黑" panose="020B0503020204020204" charset="-122"/>
                  <a:sym typeface="+mn-ea"/>
                </a:endParaRPr>
              </a:p>
            </p:txBody>
          </p:sp>
          <p:cxnSp>
            <p:nvCxnSpPr>
              <p:cNvPr id="91" name="直接连接符 90"/>
              <p:cNvCxnSpPr/>
              <p:nvPr/>
            </p:nvCxnSpPr>
            <p:spPr>
              <a:xfrm>
                <a:off x="3420349" y="4018923"/>
                <a:ext cx="2954123"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rot="0">
              <a:off x="10100" y="6432"/>
              <a:ext cx="6593" cy="1452"/>
              <a:chOff x="3303678" y="4982345"/>
              <a:chExt cx="3140530" cy="922020"/>
            </a:xfrm>
          </p:grpSpPr>
          <p:sp>
            <p:nvSpPr>
              <p:cNvPr id="93" name="TextBox 59"/>
              <p:cNvSpPr txBox="1"/>
              <p:nvPr/>
            </p:nvSpPr>
            <p:spPr>
              <a:xfrm>
                <a:off x="3303678" y="4982345"/>
                <a:ext cx="3140530" cy="922020"/>
              </a:xfrm>
              <a:prstGeom prst="rect">
                <a:avLst/>
              </a:prstGeom>
              <a:noFill/>
            </p:spPr>
            <p:txBody>
              <a:bodyPr wrap="square" rtlCol="0">
                <a:spAutoFit/>
              </a:bodyPr>
              <a:lstStyle/>
              <a:p>
                <a:r>
                  <a:rPr lang="zh-CN" altLang="en-US" sz="2700" b="1" dirty="0">
                    <a:solidFill>
                      <a:schemeClr val="accent1"/>
                    </a:solidFill>
                    <a:latin typeface="Times New Roman" panose="02020603050405020304" pitchFamily="18" charset="0"/>
                    <a:ea typeface="微软雅黑" panose="020B0503020204020204" charset="-122"/>
                    <a:sym typeface="+mn-ea"/>
                  </a:rPr>
                  <a:t>模型总结</a:t>
                </a:r>
                <a:endParaRPr lang="zh-CN" altLang="en-US" sz="2700" b="1" dirty="0">
                  <a:solidFill>
                    <a:schemeClr val="accent1"/>
                  </a:solidFill>
                  <a:latin typeface="Times New Roman" panose="02020603050405020304" pitchFamily="18" charset="0"/>
                  <a:ea typeface="微软雅黑" panose="020B0503020204020204" charset="-122"/>
                  <a:sym typeface="+mn-ea"/>
                </a:endParaRPr>
              </a:p>
              <a:p>
                <a:endParaRPr lang="zh-CN" altLang="en-US" sz="2700" b="1" dirty="0">
                  <a:solidFill>
                    <a:schemeClr val="accent1"/>
                  </a:solidFill>
                  <a:latin typeface="Times New Roman" panose="02020603050405020304" pitchFamily="18" charset="0"/>
                  <a:ea typeface="微软雅黑" panose="020B0503020204020204" charset="-122"/>
                  <a:sym typeface="+mn-ea"/>
                </a:endParaRPr>
              </a:p>
            </p:txBody>
          </p:sp>
          <p:cxnSp>
            <p:nvCxnSpPr>
              <p:cNvPr id="94" name="直接连接符 93"/>
              <p:cNvCxnSpPr/>
              <p:nvPr/>
            </p:nvCxnSpPr>
            <p:spPr>
              <a:xfrm>
                <a:off x="3419872" y="5542688"/>
                <a:ext cx="2954123"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96" name="椭圆 95"/>
            <p:cNvSpPr/>
            <p:nvPr/>
          </p:nvSpPr>
          <p:spPr>
            <a:xfrm>
              <a:off x="8891" y="2095"/>
              <a:ext cx="1058" cy="10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楷体" panose="02010609060101010101" pitchFamily="49" charset="-122"/>
                  <a:ea typeface="楷体" panose="02010609060101010101" pitchFamily="49" charset="-122"/>
                </a:rPr>
                <a:t>2</a:t>
              </a:r>
              <a:endParaRPr lang="zh-CN" altLang="en-US" sz="2800" b="1" dirty="0">
                <a:latin typeface="楷体" panose="02010609060101010101" pitchFamily="49" charset="-122"/>
                <a:ea typeface="楷体" panose="02010609060101010101" pitchFamily="49" charset="-122"/>
              </a:endParaRPr>
            </a:p>
          </p:txBody>
        </p:sp>
        <p:sp>
          <p:nvSpPr>
            <p:cNvPr id="102" name="椭圆 101"/>
            <p:cNvSpPr/>
            <p:nvPr/>
          </p:nvSpPr>
          <p:spPr>
            <a:xfrm>
              <a:off x="8891" y="3475"/>
              <a:ext cx="1058" cy="10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楷体" panose="02010609060101010101" pitchFamily="49" charset="-122"/>
                  <a:ea typeface="楷体" panose="02010609060101010101" pitchFamily="49" charset="-122"/>
                </a:rPr>
                <a:t>3</a:t>
              </a:r>
              <a:endParaRPr lang="zh-CN" altLang="en-US" sz="2800" b="1" dirty="0">
                <a:latin typeface="楷体" panose="02010609060101010101" pitchFamily="49" charset="-122"/>
                <a:ea typeface="楷体" panose="02010609060101010101" pitchFamily="49" charset="-122"/>
              </a:endParaRPr>
            </a:p>
          </p:txBody>
        </p:sp>
        <p:sp>
          <p:nvSpPr>
            <p:cNvPr id="110" name="椭圆 109"/>
            <p:cNvSpPr/>
            <p:nvPr/>
          </p:nvSpPr>
          <p:spPr>
            <a:xfrm>
              <a:off x="8891" y="4977"/>
              <a:ext cx="1058" cy="10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楷体" panose="02010609060101010101" pitchFamily="49" charset="-122"/>
                  <a:ea typeface="楷体" panose="02010609060101010101" pitchFamily="49" charset="-122"/>
                </a:rPr>
                <a:t>4</a:t>
              </a:r>
              <a:endParaRPr lang="zh-CN" altLang="en-US" sz="2800" b="1" dirty="0">
                <a:latin typeface="楷体" panose="02010609060101010101" pitchFamily="49" charset="-122"/>
                <a:ea typeface="楷体" panose="02010609060101010101" pitchFamily="49" charset="-122"/>
              </a:endParaRPr>
            </a:p>
          </p:txBody>
        </p:sp>
        <p:sp>
          <p:nvSpPr>
            <p:cNvPr id="118" name="椭圆 117"/>
            <p:cNvSpPr/>
            <p:nvPr/>
          </p:nvSpPr>
          <p:spPr>
            <a:xfrm>
              <a:off x="8891" y="6401"/>
              <a:ext cx="1058" cy="10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楷体" panose="02010609060101010101" pitchFamily="49" charset="-122"/>
                  <a:ea typeface="楷体" panose="02010609060101010101" pitchFamily="49" charset="-122"/>
                </a:rPr>
                <a:t>5</a:t>
              </a:r>
              <a:endParaRPr lang="zh-CN" altLang="en-US" sz="2800" b="1" dirty="0">
                <a:latin typeface="楷体" panose="02010609060101010101" pitchFamily="49" charset="-122"/>
                <a:ea typeface="楷体" panose="02010609060101010101" pitchFamily="49" charset="-122"/>
              </a:endParaRPr>
            </a:p>
          </p:txBody>
        </p:sp>
        <p:sp>
          <p:nvSpPr>
            <p:cNvPr id="10" name="TextBox 51"/>
            <p:cNvSpPr txBox="1"/>
            <p:nvPr/>
          </p:nvSpPr>
          <p:spPr>
            <a:xfrm>
              <a:off x="10102" y="3590"/>
              <a:ext cx="6593" cy="798"/>
            </a:xfrm>
            <a:prstGeom prst="rect">
              <a:avLst/>
            </a:prstGeom>
            <a:noFill/>
          </p:spPr>
          <p:txBody>
            <a:bodyPr wrap="square" rtlCol="0">
              <a:spAutoFit/>
            </a:bodyPr>
            <a:p>
              <a:endParaRPr lang="zh-CN" altLang="en-US" sz="2700" b="1" dirty="0">
                <a:solidFill>
                  <a:schemeClr val="accent1"/>
                </a:solidFill>
                <a:latin typeface="Times New Roman" panose="02020603050405020304" pitchFamily="18" charset="0"/>
                <a:ea typeface="微软雅黑" panose="020B0503020204020204" charset="-122"/>
                <a:sym typeface="+mn-ea"/>
              </a:endParaRPr>
            </a:p>
          </p:txBody>
        </p:sp>
        <p:sp>
          <p:nvSpPr>
            <p:cNvPr id="12" name="TextBox 51"/>
            <p:cNvSpPr txBox="1"/>
            <p:nvPr/>
          </p:nvSpPr>
          <p:spPr>
            <a:xfrm>
              <a:off x="10148" y="3587"/>
              <a:ext cx="6593" cy="798"/>
            </a:xfrm>
            <a:prstGeom prst="rect">
              <a:avLst/>
            </a:prstGeom>
            <a:noFill/>
          </p:spPr>
          <p:txBody>
            <a:bodyPr wrap="square" rtlCol="0">
              <a:spAutoFit/>
            </a:bodyPr>
            <a:p>
              <a:endParaRPr lang="zh-CN" altLang="en-US" sz="2700" b="1" dirty="0">
                <a:solidFill>
                  <a:schemeClr val="accent1"/>
                </a:solidFill>
                <a:latin typeface="Times New Roman" panose="02020603050405020304" pitchFamily="18" charset="0"/>
                <a:ea typeface="微软雅黑" panose="020B0503020204020204" charset="-122"/>
                <a:sym typeface="+mn-ea"/>
              </a:endParaRPr>
            </a:p>
          </p:txBody>
        </p:sp>
        <p:sp>
          <p:nvSpPr>
            <p:cNvPr id="13" name="TextBox 51"/>
            <p:cNvSpPr txBox="1"/>
            <p:nvPr/>
          </p:nvSpPr>
          <p:spPr>
            <a:xfrm>
              <a:off x="10148" y="3513"/>
              <a:ext cx="6593" cy="798"/>
            </a:xfrm>
            <a:prstGeom prst="rect">
              <a:avLst/>
            </a:prstGeom>
            <a:noFill/>
          </p:spPr>
          <p:txBody>
            <a:bodyPr wrap="square" rtlCol="0">
              <a:spAutoFit/>
            </a:bodyPr>
            <a:p>
              <a:r>
                <a:rPr lang="zh-CN" altLang="en-US" sz="2700" b="1" dirty="0">
                  <a:solidFill>
                    <a:schemeClr val="accent1"/>
                  </a:solidFill>
                  <a:latin typeface="Times New Roman" panose="02020603050405020304" pitchFamily="18" charset="0"/>
                  <a:ea typeface="微软雅黑" panose="020B0503020204020204" charset="-122"/>
                  <a:sym typeface="+mn-ea"/>
                </a:rPr>
                <a:t>模型</a:t>
              </a:r>
              <a:r>
                <a:rPr lang="zh-CN" altLang="en-US" sz="2700" b="1" dirty="0">
                  <a:solidFill>
                    <a:schemeClr val="accent1"/>
                  </a:solidFill>
                  <a:latin typeface="Times New Roman" panose="02020603050405020304" pitchFamily="18" charset="0"/>
                  <a:ea typeface="微软雅黑" panose="020B0503020204020204" charset="-122"/>
                  <a:sym typeface="+mn-ea"/>
                </a:rPr>
                <a:t>框架</a:t>
              </a:r>
              <a:endParaRPr lang="zh-CN" altLang="en-US" sz="2700" b="1" dirty="0">
                <a:solidFill>
                  <a:schemeClr val="accent1"/>
                </a:solidFill>
                <a:latin typeface="Times New Roman" panose="02020603050405020304" pitchFamily="18" charset="0"/>
                <a:ea typeface="微软雅黑" panose="020B0503020204020204"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占位符 22"/>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l="1081" r="1081"/>
          <a:stretch>
            <a:fillRect/>
          </a:stretch>
        </p:blipFill>
        <p:spPr/>
      </p:pic>
      <p:sp>
        <p:nvSpPr>
          <p:cNvPr id="414" name="任意多边形: 形状 413"/>
          <p:cNvSpPr/>
          <p:nvPr/>
        </p:nvSpPr>
        <p:spPr>
          <a:xfrm>
            <a:off x="8195579" y="-7831"/>
            <a:ext cx="4009778" cy="2486731"/>
          </a:xfrm>
          <a:custGeom>
            <a:avLst/>
            <a:gdLst>
              <a:gd name="connsiteX0" fmla="*/ 12046 w 4009778"/>
              <a:gd name="connsiteY0" fmla="*/ 0 h 2486731"/>
              <a:gd name="connsiteX1" fmla="*/ 4009778 w 4009778"/>
              <a:gd name="connsiteY1" fmla="*/ 0 h 2486731"/>
              <a:gd name="connsiteX2" fmla="*/ 4009778 w 4009778"/>
              <a:gd name="connsiteY2" fmla="*/ 951638 h 2486731"/>
              <a:gd name="connsiteX3" fmla="*/ 2474685 w 4009778"/>
              <a:gd name="connsiteY3" fmla="*/ 2486731 h 2486731"/>
              <a:gd name="connsiteX4" fmla="*/ 0 w 4009778"/>
              <a:gd name="connsiteY4" fmla="*/ 12046 h 2486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9778" h="2486731">
                <a:moveTo>
                  <a:pt x="12046" y="0"/>
                </a:moveTo>
                <a:lnTo>
                  <a:pt x="4009778" y="0"/>
                </a:lnTo>
                <a:lnTo>
                  <a:pt x="4009778" y="951638"/>
                </a:lnTo>
                <a:lnTo>
                  <a:pt x="2474685" y="2486731"/>
                </a:lnTo>
                <a:lnTo>
                  <a:pt x="0" y="12046"/>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15" name="任意多边形: 形状 414"/>
          <p:cNvSpPr/>
          <p:nvPr/>
        </p:nvSpPr>
        <p:spPr>
          <a:xfrm>
            <a:off x="8206675" y="2481693"/>
            <a:ext cx="3994847" cy="4374613"/>
          </a:xfrm>
          <a:custGeom>
            <a:avLst/>
            <a:gdLst>
              <a:gd name="connsiteX0" fmla="*/ 2474686 w 4014726"/>
              <a:gd name="connsiteY0" fmla="*/ 0 h 4397467"/>
              <a:gd name="connsiteX1" fmla="*/ 4014726 w 4014726"/>
              <a:gd name="connsiteY1" fmla="*/ 1540041 h 4397467"/>
              <a:gd name="connsiteX2" fmla="*/ 4014726 w 4014726"/>
              <a:gd name="connsiteY2" fmla="*/ 3409331 h 4397467"/>
              <a:gd name="connsiteX3" fmla="*/ 3026590 w 4014726"/>
              <a:gd name="connsiteY3" fmla="*/ 4397467 h 4397467"/>
              <a:gd name="connsiteX4" fmla="*/ 1922782 w 4014726"/>
              <a:gd name="connsiteY4" fmla="*/ 4397467 h 4397467"/>
              <a:gd name="connsiteX5" fmla="*/ 0 w 4014726"/>
              <a:gd name="connsiteY5" fmla="*/ 2474686 h 43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4726" h="4397467">
                <a:moveTo>
                  <a:pt x="2474686" y="0"/>
                </a:moveTo>
                <a:lnTo>
                  <a:pt x="4014726" y="1540041"/>
                </a:lnTo>
                <a:lnTo>
                  <a:pt x="4014726" y="3409331"/>
                </a:lnTo>
                <a:lnTo>
                  <a:pt x="3026590" y="4397467"/>
                </a:lnTo>
                <a:lnTo>
                  <a:pt x="1922782" y="4397467"/>
                </a:lnTo>
                <a:lnTo>
                  <a:pt x="0" y="2474686"/>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11" name="任意多边形: 形状 410"/>
          <p:cNvSpPr/>
          <p:nvPr/>
        </p:nvSpPr>
        <p:spPr>
          <a:xfrm>
            <a:off x="10661438" y="930155"/>
            <a:ext cx="1540086" cy="3079411"/>
          </a:xfrm>
          <a:custGeom>
            <a:avLst/>
            <a:gdLst>
              <a:gd name="connsiteX0" fmla="*/ 1540086 w 1540086"/>
              <a:gd name="connsiteY0" fmla="*/ 0 h 3080171"/>
              <a:gd name="connsiteX1" fmla="*/ 1540086 w 1540086"/>
              <a:gd name="connsiteY1" fmla="*/ 3080171 h 3080171"/>
              <a:gd name="connsiteX2" fmla="*/ 0 w 1540086"/>
              <a:gd name="connsiteY2" fmla="*/ 1540086 h 3080171"/>
            </a:gdLst>
            <a:ahLst/>
            <a:cxnLst>
              <a:cxn ang="0">
                <a:pos x="connsiteX0" y="connsiteY0"/>
              </a:cxn>
              <a:cxn ang="0">
                <a:pos x="connsiteX1" y="connsiteY1"/>
              </a:cxn>
              <a:cxn ang="0">
                <a:pos x="connsiteX2" y="connsiteY2"/>
              </a:cxn>
            </a:cxnLst>
            <a:rect l="l" t="t" r="r" b="b"/>
            <a:pathLst>
              <a:path w="1540086" h="3080171">
                <a:moveTo>
                  <a:pt x="1540086" y="0"/>
                </a:moveTo>
                <a:lnTo>
                  <a:pt x="1540086" y="3080171"/>
                </a:lnTo>
                <a:lnTo>
                  <a:pt x="0" y="1540086"/>
                </a:lnTo>
                <a:close/>
              </a:path>
            </a:pathLst>
          </a:cu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13" name="任意多边形: 形状 412"/>
          <p:cNvSpPr/>
          <p:nvPr/>
        </p:nvSpPr>
        <p:spPr>
          <a:xfrm>
            <a:off x="3257305" y="-7831"/>
            <a:ext cx="4949371" cy="2491840"/>
          </a:xfrm>
          <a:custGeom>
            <a:avLst/>
            <a:gdLst>
              <a:gd name="connsiteX0" fmla="*/ 17770 w 4949371"/>
              <a:gd name="connsiteY0" fmla="*/ 0 h 2492455"/>
              <a:gd name="connsiteX1" fmla="*/ 4931601 w 4949371"/>
              <a:gd name="connsiteY1" fmla="*/ 0 h 2492455"/>
              <a:gd name="connsiteX2" fmla="*/ 4949371 w 4949371"/>
              <a:gd name="connsiteY2" fmla="*/ 17770 h 2492455"/>
              <a:gd name="connsiteX3" fmla="*/ 2474686 w 4949371"/>
              <a:gd name="connsiteY3" fmla="*/ 2492455 h 2492455"/>
              <a:gd name="connsiteX4" fmla="*/ 0 w 4949371"/>
              <a:gd name="connsiteY4" fmla="*/ 17770 h 2492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9371" h="2492455">
                <a:moveTo>
                  <a:pt x="17770" y="0"/>
                </a:moveTo>
                <a:lnTo>
                  <a:pt x="4931601" y="0"/>
                </a:lnTo>
                <a:lnTo>
                  <a:pt x="4949371" y="17770"/>
                </a:lnTo>
                <a:lnTo>
                  <a:pt x="2474686" y="2492455"/>
                </a:lnTo>
                <a:lnTo>
                  <a:pt x="0" y="17770"/>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17" name="任意多边形: 形状 416"/>
          <p:cNvSpPr/>
          <p:nvPr/>
        </p:nvSpPr>
        <p:spPr>
          <a:xfrm>
            <a:off x="1" y="5068208"/>
            <a:ext cx="1789793" cy="1789793"/>
          </a:xfrm>
          <a:custGeom>
            <a:avLst/>
            <a:gdLst>
              <a:gd name="connsiteX0" fmla="*/ 0 w 1789793"/>
              <a:gd name="connsiteY0" fmla="*/ 0 h 1789793"/>
              <a:gd name="connsiteX1" fmla="*/ 1789793 w 1789793"/>
              <a:gd name="connsiteY1" fmla="*/ 1789793 h 1789793"/>
              <a:gd name="connsiteX2" fmla="*/ 0 w 1789793"/>
              <a:gd name="connsiteY2" fmla="*/ 1789793 h 1789793"/>
            </a:gdLst>
            <a:ahLst/>
            <a:cxnLst>
              <a:cxn ang="0">
                <a:pos x="connsiteX0" y="connsiteY0"/>
              </a:cxn>
              <a:cxn ang="0">
                <a:pos x="connsiteX1" y="connsiteY1"/>
              </a:cxn>
              <a:cxn ang="0">
                <a:pos x="connsiteX2" y="connsiteY2"/>
              </a:cxn>
            </a:cxnLst>
            <a:rect l="l" t="t" r="r" b="b"/>
            <a:pathLst>
              <a:path w="1789793" h="1789793">
                <a:moveTo>
                  <a:pt x="0" y="0"/>
                </a:moveTo>
                <a:lnTo>
                  <a:pt x="1789793" y="1789793"/>
                </a:lnTo>
                <a:lnTo>
                  <a:pt x="0" y="1789793"/>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grpSp>
        <p:nvGrpSpPr>
          <p:cNvPr id="451" name="组合 450"/>
          <p:cNvGrpSpPr/>
          <p:nvPr/>
        </p:nvGrpSpPr>
        <p:grpSpPr>
          <a:xfrm>
            <a:off x="0" y="0"/>
            <a:ext cx="12205356" cy="6865832"/>
            <a:chOff x="0" y="0"/>
            <a:chExt cx="12205356" cy="6865832"/>
          </a:xfrm>
        </p:grpSpPr>
        <p:sp>
          <p:nvSpPr>
            <p:cNvPr id="38" name="任意多边形: 形状 37"/>
            <p:cNvSpPr/>
            <p:nvPr/>
          </p:nvSpPr>
          <p:spPr>
            <a:xfrm>
              <a:off x="8195578" y="0"/>
              <a:ext cx="4009778" cy="2486731"/>
            </a:xfrm>
            <a:custGeom>
              <a:avLst/>
              <a:gdLst>
                <a:gd name="connsiteX0" fmla="*/ 12046 w 4009778"/>
                <a:gd name="connsiteY0" fmla="*/ 0 h 2486731"/>
                <a:gd name="connsiteX1" fmla="*/ 4009778 w 4009778"/>
                <a:gd name="connsiteY1" fmla="*/ 0 h 2486731"/>
                <a:gd name="connsiteX2" fmla="*/ 4009778 w 4009778"/>
                <a:gd name="connsiteY2" fmla="*/ 951638 h 2486731"/>
                <a:gd name="connsiteX3" fmla="*/ 2474685 w 4009778"/>
                <a:gd name="connsiteY3" fmla="*/ 2486731 h 2486731"/>
                <a:gd name="connsiteX4" fmla="*/ 0 w 4009778"/>
                <a:gd name="connsiteY4" fmla="*/ 12046 h 2486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9778" h="2486731">
                  <a:moveTo>
                    <a:pt x="12046" y="0"/>
                  </a:moveTo>
                  <a:lnTo>
                    <a:pt x="4009778" y="0"/>
                  </a:lnTo>
                  <a:lnTo>
                    <a:pt x="4009778" y="951638"/>
                  </a:lnTo>
                  <a:lnTo>
                    <a:pt x="2474685" y="2486731"/>
                  </a:lnTo>
                  <a:lnTo>
                    <a:pt x="0" y="12046"/>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1" name="任意多边形: 形状 40"/>
            <p:cNvSpPr/>
            <p:nvPr/>
          </p:nvSpPr>
          <p:spPr>
            <a:xfrm>
              <a:off x="8206674" y="2489524"/>
              <a:ext cx="3994847" cy="4374613"/>
            </a:xfrm>
            <a:custGeom>
              <a:avLst/>
              <a:gdLst>
                <a:gd name="connsiteX0" fmla="*/ 2474686 w 4014726"/>
                <a:gd name="connsiteY0" fmla="*/ 0 h 4397467"/>
                <a:gd name="connsiteX1" fmla="*/ 4014726 w 4014726"/>
                <a:gd name="connsiteY1" fmla="*/ 1540041 h 4397467"/>
                <a:gd name="connsiteX2" fmla="*/ 4014726 w 4014726"/>
                <a:gd name="connsiteY2" fmla="*/ 3409331 h 4397467"/>
                <a:gd name="connsiteX3" fmla="*/ 3026590 w 4014726"/>
                <a:gd name="connsiteY3" fmla="*/ 4397467 h 4397467"/>
                <a:gd name="connsiteX4" fmla="*/ 1922782 w 4014726"/>
                <a:gd name="connsiteY4" fmla="*/ 4397467 h 4397467"/>
                <a:gd name="connsiteX5" fmla="*/ 0 w 4014726"/>
                <a:gd name="connsiteY5" fmla="*/ 2474686 h 43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4726" h="4397467">
                  <a:moveTo>
                    <a:pt x="2474686" y="0"/>
                  </a:moveTo>
                  <a:lnTo>
                    <a:pt x="4014726" y="1540041"/>
                  </a:lnTo>
                  <a:lnTo>
                    <a:pt x="4014726" y="3409331"/>
                  </a:lnTo>
                  <a:lnTo>
                    <a:pt x="3026590" y="4397467"/>
                  </a:lnTo>
                  <a:lnTo>
                    <a:pt x="1922782" y="4397467"/>
                  </a:lnTo>
                  <a:lnTo>
                    <a:pt x="0" y="2474686"/>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2" name="任意多边形: 形状 41"/>
            <p:cNvSpPr/>
            <p:nvPr/>
          </p:nvSpPr>
          <p:spPr>
            <a:xfrm>
              <a:off x="10661437" y="937986"/>
              <a:ext cx="1540086" cy="3079411"/>
            </a:xfrm>
            <a:custGeom>
              <a:avLst/>
              <a:gdLst>
                <a:gd name="connsiteX0" fmla="*/ 1540086 w 1540086"/>
                <a:gd name="connsiteY0" fmla="*/ 0 h 3080171"/>
                <a:gd name="connsiteX1" fmla="*/ 1540086 w 1540086"/>
                <a:gd name="connsiteY1" fmla="*/ 3080171 h 3080171"/>
                <a:gd name="connsiteX2" fmla="*/ 0 w 1540086"/>
                <a:gd name="connsiteY2" fmla="*/ 1540086 h 3080171"/>
              </a:gdLst>
              <a:ahLst/>
              <a:cxnLst>
                <a:cxn ang="0">
                  <a:pos x="connsiteX0" y="connsiteY0"/>
                </a:cxn>
                <a:cxn ang="0">
                  <a:pos x="connsiteX1" y="connsiteY1"/>
                </a:cxn>
                <a:cxn ang="0">
                  <a:pos x="connsiteX2" y="connsiteY2"/>
                </a:cxn>
              </a:cxnLst>
              <a:rect l="l" t="t" r="r" b="b"/>
              <a:pathLst>
                <a:path w="1540086" h="3080171">
                  <a:moveTo>
                    <a:pt x="1540086" y="0"/>
                  </a:moveTo>
                  <a:lnTo>
                    <a:pt x="1540086" y="3080171"/>
                  </a:lnTo>
                  <a:lnTo>
                    <a:pt x="0" y="1540086"/>
                  </a:lnTo>
                  <a:close/>
                </a:path>
              </a:pathLst>
            </a:cu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3" name="任意多边形: 形状 42"/>
            <p:cNvSpPr/>
            <p:nvPr/>
          </p:nvSpPr>
          <p:spPr>
            <a:xfrm>
              <a:off x="3257304" y="0"/>
              <a:ext cx="4949371" cy="2491840"/>
            </a:xfrm>
            <a:custGeom>
              <a:avLst/>
              <a:gdLst>
                <a:gd name="connsiteX0" fmla="*/ 17770 w 4949371"/>
                <a:gd name="connsiteY0" fmla="*/ 0 h 2492455"/>
                <a:gd name="connsiteX1" fmla="*/ 4931601 w 4949371"/>
                <a:gd name="connsiteY1" fmla="*/ 0 h 2492455"/>
                <a:gd name="connsiteX2" fmla="*/ 4949371 w 4949371"/>
                <a:gd name="connsiteY2" fmla="*/ 17770 h 2492455"/>
                <a:gd name="connsiteX3" fmla="*/ 2474686 w 4949371"/>
                <a:gd name="connsiteY3" fmla="*/ 2492455 h 2492455"/>
                <a:gd name="connsiteX4" fmla="*/ 0 w 4949371"/>
                <a:gd name="connsiteY4" fmla="*/ 17770 h 2492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9371" h="2492455">
                  <a:moveTo>
                    <a:pt x="17770" y="0"/>
                  </a:moveTo>
                  <a:lnTo>
                    <a:pt x="4931601" y="0"/>
                  </a:lnTo>
                  <a:lnTo>
                    <a:pt x="4949371" y="17770"/>
                  </a:lnTo>
                  <a:lnTo>
                    <a:pt x="2474686" y="2492455"/>
                  </a:lnTo>
                  <a:lnTo>
                    <a:pt x="0" y="17770"/>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4" name="任意多边形: 形状 43"/>
            <p:cNvSpPr/>
            <p:nvPr/>
          </p:nvSpPr>
          <p:spPr>
            <a:xfrm>
              <a:off x="0" y="5076039"/>
              <a:ext cx="1789793" cy="1789793"/>
            </a:xfrm>
            <a:custGeom>
              <a:avLst/>
              <a:gdLst>
                <a:gd name="connsiteX0" fmla="*/ 0 w 1789793"/>
                <a:gd name="connsiteY0" fmla="*/ 0 h 1789793"/>
                <a:gd name="connsiteX1" fmla="*/ 1789793 w 1789793"/>
                <a:gd name="connsiteY1" fmla="*/ 1789793 h 1789793"/>
                <a:gd name="connsiteX2" fmla="*/ 0 w 1789793"/>
                <a:gd name="connsiteY2" fmla="*/ 1789793 h 1789793"/>
              </a:gdLst>
              <a:ahLst/>
              <a:cxnLst>
                <a:cxn ang="0">
                  <a:pos x="connsiteX0" y="connsiteY0"/>
                </a:cxn>
                <a:cxn ang="0">
                  <a:pos x="connsiteX1" y="connsiteY1"/>
                </a:cxn>
                <a:cxn ang="0">
                  <a:pos x="connsiteX2" y="connsiteY2"/>
                </a:cxn>
              </a:cxnLst>
              <a:rect l="l" t="t" r="r" b="b"/>
              <a:pathLst>
                <a:path w="1789793" h="1789793">
                  <a:moveTo>
                    <a:pt x="0" y="0"/>
                  </a:moveTo>
                  <a:lnTo>
                    <a:pt x="1789793" y="1789793"/>
                  </a:lnTo>
                  <a:lnTo>
                    <a:pt x="0" y="1789793"/>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grpSp>
      <p:sp>
        <p:nvSpPr>
          <p:cNvPr id="2" name="文本框 1"/>
          <p:cNvSpPr txBox="1"/>
          <p:nvPr/>
        </p:nvSpPr>
        <p:spPr>
          <a:xfrm>
            <a:off x="641025" y="2790400"/>
            <a:ext cx="5231876" cy="830997"/>
          </a:xfrm>
          <a:prstGeom prst="rect">
            <a:avLst/>
          </a:prstGeom>
          <a:noFill/>
        </p:spPr>
        <p:txBody>
          <a:bodyPr wrap="square" rtlCol="0">
            <a:spAutoFit/>
          </a:bodyPr>
          <a:lstStyle/>
          <a:p>
            <a:r>
              <a:rPr lang="zh-CN" altLang="en-US" sz="4800" dirty="0">
                <a:solidFill>
                  <a:srgbClr val="C00000"/>
                </a:solidFill>
                <a:latin typeface="华文新魏" panose="02010800040101010101" pitchFamily="2" charset="-122"/>
                <a:ea typeface="华文新魏" panose="02010800040101010101" pitchFamily="2" charset="-122"/>
              </a:rPr>
              <a:t>站在巨人的肩膀上</a:t>
            </a:r>
            <a:endParaRPr lang="zh-CN" altLang="en-US" sz="4800" dirty="0">
              <a:solidFill>
                <a:srgbClr val="C00000"/>
              </a:solidFill>
              <a:latin typeface="华文新魏" panose="02010800040101010101" pitchFamily="2" charset="-122"/>
              <a:ea typeface="华文新魏" panose="02010800040101010101" pitchFamily="2" charset="-122"/>
            </a:endParaRPr>
          </a:p>
        </p:txBody>
      </p:sp>
      <p:sp>
        <p:nvSpPr>
          <p:cNvPr id="30" name="文本框 29"/>
          <p:cNvSpPr txBox="1"/>
          <p:nvPr/>
        </p:nvSpPr>
        <p:spPr>
          <a:xfrm>
            <a:off x="614311" y="3630891"/>
            <a:ext cx="4938075" cy="1569660"/>
          </a:xfrm>
          <a:prstGeom prst="rect">
            <a:avLst/>
          </a:prstGeom>
          <a:noFill/>
        </p:spPr>
        <p:txBody>
          <a:bodyPr wrap="square" rtlCol="0">
            <a:spAutoFit/>
          </a:bodyPr>
          <a:lstStyle/>
          <a:p>
            <a:r>
              <a:rPr lang="zh-CN" altLang="en-US" sz="4800" dirty="0">
                <a:solidFill>
                  <a:srgbClr val="C00000"/>
                </a:solidFill>
                <a:latin typeface="华文新魏" panose="02010800040101010101" pitchFamily="2" charset="-122"/>
                <a:ea typeface="华文新魏" panose="02010800040101010101" pitchFamily="2" charset="-122"/>
              </a:rPr>
              <a:t>书山有路勤为径学海无涯苦作舟</a:t>
            </a:r>
            <a:endParaRPr lang="zh-CN" altLang="en-US" sz="4800" dirty="0">
              <a:solidFill>
                <a:srgbClr val="C00000"/>
              </a:solidFill>
              <a:latin typeface="华文新魏" panose="02010800040101010101" pitchFamily="2" charset="-122"/>
              <a:ea typeface="华文新魏" panose="02010800040101010101" pitchFamily="2" charset="-122"/>
            </a:endParaRPr>
          </a:p>
        </p:txBody>
      </p:sp>
      <p:sp>
        <p:nvSpPr>
          <p:cNvPr id="33" name="文本框 32"/>
          <p:cNvSpPr txBox="1"/>
          <p:nvPr/>
        </p:nvSpPr>
        <p:spPr>
          <a:xfrm>
            <a:off x="5050413" y="5523260"/>
            <a:ext cx="2820973" cy="830997"/>
          </a:xfrm>
          <a:prstGeom prst="rect">
            <a:avLst/>
          </a:prstGeom>
          <a:noFill/>
        </p:spPr>
        <p:txBody>
          <a:bodyPr wrap="square">
            <a:spAutoFit/>
          </a:bodyPr>
          <a:lstStyle/>
          <a:p>
            <a:r>
              <a:rPr lang="en-US" altLang="zh-CN" sz="4800" dirty="0">
                <a:solidFill>
                  <a:srgbClr val="C00000"/>
                </a:solidFill>
                <a:latin typeface="华文新魏" panose="02010800040101010101" pitchFamily="2" charset="-122"/>
                <a:ea typeface="华文新魏" panose="02010800040101010101" pitchFamily="2" charset="-122"/>
              </a:rPr>
              <a:t>THANKS</a:t>
            </a:r>
            <a:endParaRPr lang="zh-CN" altLang="en-US" sz="4800" dirty="0">
              <a:solidFill>
                <a:srgbClr val="C00000"/>
              </a:solidFill>
              <a:latin typeface="华文新魏" panose="02010800040101010101" pitchFamily="2" charset="-122"/>
              <a:ea typeface="华文新魏"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4"/>
                                        </p:tgtEl>
                                        <p:attrNameLst>
                                          <p:attrName>style.visibility</p:attrName>
                                        </p:attrNameLst>
                                      </p:cBhvr>
                                      <p:to>
                                        <p:strVal val="visible"/>
                                      </p:to>
                                    </p:set>
                                    <p:animEffect transition="in" filter="fade">
                                      <p:cBhvr>
                                        <p:cTn id="7" dur="500"/>
                                        <p:tgtEl>
                                          <p:spTgt spid="4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46"/>
          <p:cNvSpPr txBox="1">
            <a:spLocks noChangeArrowheads="1"/>
          </p:cNvSpPr>
          <p:nvPr/>
        </p:nvSpPr>
        <p:spPr bwMode="auto">
          <a:xfrm>
            <a:off x="6150430" y="1956722"/>
            <a:ext cx="1218603"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8800" dirty="0">
                <a:ln w="76200">
                  <a:noFill/>
                  <a:miter lim="800000"/>
                </a:ln>
                <a:solidFill>
                  <a:srgbClr val="90362D"/>
                </a:solidFill>
                <a:latin typeface="Impact" panose="020B0806030902050204" pitchFamily="34" charset="0"/>
              </a:rPr>
              <a:t>01</a:t>
            </a:r>
            <a:endParaRPr lang="zh-CN" altLang="en-US" sz="8800" dirty="0">
              <a:ln w="76200">
                <a:noFill/>
                <a:miter lim="800000"/>
              </a:ln>
              <a:solidFill>
                <a:srgbClr val="90362D"/>
              </a:solidFill>
              <a:latin typeface="Impact" panose="020B0806030902050204" pitchFamily="34" charset="0"/>
            </a:endParaRPr>
          </a:p>
        </p:txBody>
      </p:sp>
      <p:sp>
        <p:nvSpPr>
          <p:cNvPr id="17" name="矩形 16"/>
          <p:cNvSpPr/>
          <p:nvPr/>
        </p:nvSpPr>
        <p:spPr bwMode="auto">
          <a:xfrm>
            <a:off x="7542150" y="2326551"/>
            <a:ext cx="2214880" cy="706755"/>
          </a:xfrm>
          <a:prstGeom prst="rect">
            <a:avLst/>
          </a:prstGeom>
        </p:spPr>
        <p:txBody>
          <a:bodyPr wrap="none">
            <a:spAutoFit/>
          </a:bodyPr>
          <a:lstStyle/>
          <a:p>
            <a:pPr algn="l"/>
            <a:r>
              <a:rPr lang="en-US" altLang="zh-CN" sz="4000" b="1" dirty="0">
                <a:solidFill>
                  <a:schemeClr val="accent1"/>
                </a:solidFill>
                <a:latin typeface="Times New Roman" panose="02020603050405020304" pitchFamily="18" charset="0"/>
                <a:ea typeface="微软雅黑" panose="020B0503020204020204" charset="-122"/>
                <a:sym typeface="+mn-ea"/>
              </a:rPr>
              <a:t>模型简介</a:t>
            </a:r>
            <a:endParaRPr lang="zh-CN" altLang="en-US" sz="4000" b="1" dirty="0">
              <a:solidFill>
                <a:schemeClr val="accent1"/>
              </a:solidFill>
              <a:latin typeface="Times New Roman" panose="02020603050405020304" pitchFamily="18" charset="0"/>
              <a:ea typeface="微软雅黑" panose="020B0503020204020204" charset="-122"/>
            </a:endParaRPr>
          </a:p>
        </p:txBody>
      </p:sp>
      <p:pic>
        <p:nvPicPr>
          <p:cNvPr id="2" name="图片 1" descr="D:\美编组\PPT模板所需用图及示例图\工作型\工作型6.JPG工作型6"/>
          <p:cNvPicPr>
            <a:picLocks noChangeAspect="1"/>
          </p:cNvPicPr>
          <p:nvPr/>
        </p:nvPicPr>
        <p:blipFill>
          <a:blip r:embed="rId1"/>
          <a:srcRect l="19370" t="20321" r="33281" b="8646"/>
          <a:stretch>
            <a:fillRect/>
          </a:stretch>
        </p:blipFill>
        <p:spPr>
          <a:xfrm rot="16200000">
            <a:off x="1527992" y="2193836"/>
            <a:ext cx="3555637" cy="3555637"/>
          </a:xfrm>
          <a:prstGeom prst="ellipse">
            <a:avLst/>
          </a:prstGeom>
        </p:spPr>
      </p:pic>
      <p:pic>
        <p:nvPicPr>
          <p:cNvPr id="3" name="图片 2"/>
          <p:cNvPicPr>
            <a:picLocks noChangeAspect="1"/>
          </p:cNvPicPr>
          <p:nvPr/>
        </p:nvPicPr>
        <p:blipFill>
          <a:blip r:embed="rId2"/>
          <a:stretch>
            <a:fillRect/>
          </a:stretch>
        </p:blipFill>
        <p:spPr>
          <a:xfrm>
            <a:off x="10839450" y="174625"/>
            <a:ext cx="1186815" cy="12096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60680" y="560070"/>
            <a:ext cx="2395855" cy="553085"/>
          </a:xfrm>
          <a:prstGeom prst="rect">
            <a:avLst/>
          </a:prstGeom>
          <a:noFill/>
        </p:spPr>
        <p:txBody>
          <a:bodyPr wrap="square">
            <a:spAutoFit/>
          </a:bodyPr>
          <a:lstStyle/>
          <a:p>
            <a:r>
              <a:rPr lang="zh-CN" altLang="en-US" sz="3000" b="1" dirty="0">
                <a:solidFill>
                  <a:srgbClr val="90362D"/>
                </a:solidFill>
                <a:latin typeface="Times New Roman" panose="02020603050405020304" pitchFamily="18" charset="0"/>
                <a:ea typeface="楷体" panose="02010609060101010101" pitchFamily="49" charset="-122"/>
              </a:rPr>
              <a:t>背景</a:t>
            </a:r>
            <a:endParaRPr lang="zh-CN" altLang="en-US" sz="3000" b="1" dirty="0">
              <a:solidFill>
                <a:srgbClr val="90362D"/>
              </a:solidFill>
              <a:latin typeface="Times New Roman" panose="02020603050405020304" pitchFamily="18" charset="0"/>
              <a:ea typeface="楷体" panose="02010609060101010101" pitchFamily="49" charset="-122"/>
            </a:endParaRPr>
          </a:p>
        </p:txBody>
      </p:sp>
      <p:sp>
        <p:nvSpPr>
          <p:cNvPr id="4" name="文本框 3"/>
          <p:cNvSpPr txBox="1"/>
          <p:nvPr/>
        </p:nvSpPr>
        <p:spPr>
          <a:xfrm>
            <a:off x="360680" y="1395730"/>
            <a:ext cx="9131300" cy="368300"/>
          </a:xfrm>
          <a:prstGeom prst="rect">
            <a:avLst/>
          </a:prstGeom>
          <a:noFill/>
        </p:spPr>
        <p:txBody>
          <a:bodyPr wrap="square" rtlCol="0">
            <a:spAutoFit/>
          </a:bodyPr>
          <a:lstStyle/>
          <a:p>
            <a:pPr algn="just"/>
            <a:r>
              <a:rPr lang="en-US" altLang="zh-CN" dirty="0">
                <a:solidFill>
                  <a:schemeClr val="tx1"/>
                </a:solidFill>
                <a:uFillTx/>
                <a:latin typeface="Times New Roman" panose="02020603050405020304" pitchFamily="18" charset="0"/>
                <a:ea typeface="楷体" panose="02010609060101010101" pitchFamily="49" charset="-122"/>
              </a:rPr>
              <a:t>       </a:t>
            </a:r>
            <a:endParaRPr lang="en-US" altLang="zh-CN" dirty="0">
              <a:solidFill>
                <a:schemeClr val="tx1"/>
              </a:solidFill>
              <a:uFillTx/>
              <a:latin typeface="Times New Roman" panose="02020603050405020304" pitchFamily="18" charset="0"/>
              <a:ea typeface="楷体" panose="02010609060101010101" pitchFamily="49" charset="-122"/>
            </a:endParaRPr>
          </a:p>
        </p:txBody>
      </p:sp>
      <p:sp>
        <p:nvSpPr>
          <p:cNvPr id="7" name="文本框 6"/>
          <p:cNvSpPr txBox="1"/>
          <p:nvPr/>
        </p:nvSpPr>
        <p:spPr>
          <a:xfrm>
            <a:off x="2250440" y="-8804910"/>
            <a:ext cx="8323580" cy="7293610"/>
          </a:xfrm>
          <a:prstGeom prst="rect">
            <a:avLst/>
          </a:prstGeom>
          <a:noFill/>
        </p:spPr>
        <p:txBody>
          <a:bodyPr wrap="square" rtlCol="0" anchor="t">
            <a:spAutoFit/>
          </a:bodyPr>
          <a:p>
            <a:r>
              <a:rPr lang="zh-CN" altLang="en-US"/>
              <a:t>背景 在 Transformer 出现之前，大多数最先进的 NLP 系统都依赖于门控 RNN，例如 LSTM 和门控循环单元 (GRU)，并添加了注意机制。  Transformers 建立在这些注意力技术之上，而不使用 RNN 结构，突出了一个事实，即注意力机制本身就可以将 RNN 的性能与注意力相匹配。</a:t>
            </a:r>
            <a:endParaRPr lang="zh-CN" altLang="en-US"/>
          </a:p>
          <a:p>
            <a:r>
              <a:rPr lang="zh-CN" altLang="en-US"/>
              <a:t>    顺序处理 门控 RNN 顺序处理令牌，维护一个状态向量，其中包含在每个令牌之后看到的数据的表示。 为了处理第 {\textstyle n}{\textstyle n} 个标记，模型将表示句子的状态直到标记 {\textstyle n-1}{\textstyle n-1} 与新标记的信息相结合以创建 一个新的状态，代表句子直到标记 {\textstyle n}{\textstyle n}。 从理论上讲，如果状态在每一点都继续编码有关令牌的上下文信息，则来自一个令牌的信息可以在序列中任意传播。 在实践中，这种机制是有缺陷的：梯度消失问题在一个长句的末尾留下了模型的状态，没有关于前面标记的精确、可提取的信息。</a:t>
            </a:r>
            <a:endParaRPr lang="zh-CN" altLang="en-US"/>
          </a:p>
          <a:p>
            <a:r>
              <a:rPr lang="zh-CN" altLang="en-US"/>
              <a:t>    注意 此问题已通过注意机制解决。 注意机制让模型从序列中任何先前点的状态中提取。 注意层可以访问所有先前的状态，并根据学习的相关性度量对它们进行加权，提供有关远方令牌的相关信息。</a:t>
            </a:r>
            <a:endParaRPr lang="zh-CN" altLang="en-US"/>
          </a:p>
          <a:p>
            <a:r>
              <a:rPr lang="zh-CN" altLang="en-US"/>
              <a:t>    注意的价值的一个明显例子是语言翻译，其中上下文对于分配句子中单词的含义至关重要。 在英法翻译系统中，法语输出的第一个单词很可能在很大程度上取决于英语输入的前几个单词。 然而，在经典的 LSTM 模型中，为了产生法语输出的第一个单词，模型只给出了最后一个英语单词的状态向量。 理论上，这个向量可以编码整个英语句子的信息，为模型提供所有必要的知识。 在实践中，LSTM 往往无法很好地保留这些信息。 可以添加一个注意力机制来解决这个问题：解码器可以访问每个英语输入词的状态向量，而不仅仅是最后一个，并且可以学习注意力权重，这些权重决定了对每个英语输入状态向量的关注程度。</a:t>
            </a:r>
            <a:endParaRPr lang="zh-CN" altLang="en-US"/>
          </a:p>
          <a:p>
            <a:r>
              <a:rPr lang="zh-CN" altLang="en-US"/>
              <a:t>    当添加到 RNN 时，注意力机制会提高性能。  Transformer 架构的发展表明，注意力机制本身是强大的，并且不需要对数据进行顺序循环处理来实现具有注意力的 RNN 的性能提升。  Transformer 使用没有 RNN 的注意力机制，同时处理所有标记并在连续层中计算它们之间的注意力权重。</a:t>
            </a:r>
            <a:endParaRPr lang="zh-CN" altLang="en-US"/>
          </a:p>
        </p:txBody>
      </p:sp>
      <p:sp>
        <p:nvSpPr>
          <p:cNvPr id="8" name="文本框 7"/>
          <p:cNvSpPr txBox="1"/>
          <p:nvPr/>
        </p:nvSpPr>
        <p:spPr>
          <a:xfrm>
            <a:off x="360680" y="1330325"/>
            <a:ext cx="9846310" cy="645160"/>
          </a:xfrm>
          <a:prstGeom prst="rect">
            <a:avLst/>
          </a:prstGeom>
          <a:noFill/>
        </p:spPr>
        <p:txBody>
          <a:bodyPr wrap="square" rtlCol="0" anchor="t">
            <a:spAutoFit/>
          </a:bodyPr>
          <a:p>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Transformer 是一种深度学习模型，它采用注意力机制，对输入数据的每一部分的重要性进行差分权衡。 它主要用于自然语言处理 (NLP) 和计算机视觉 (CV) 领域。</a:t>
            </a:r>
            <a:endParaRPr lang="zh-CN" altLang="en-US" dirty="0">
              <a:latin typeface="Times New Roman" panose="02020603050405020304" pitchFamily="18" charset="0"/>
              <a:ea typeface="楷体" panose="02010609060101010101" pitchFamily="49" charset="-122"/>
            </a:endParaRPr>
          </a:p>
        </p:txBody>
      </p:sp>
      <p:sp>
        <p:nvSpPr>
          <p:cNvPr id="10" name="文本框 9"/>
          <p:cNvSpPr txBox="1"/>
          <p:nvPr/>
        </p:nvSpPr>
        <p:spPr>
          <a:xfrm>
            <a:off x="360680" y="2101215"/>
            <a:ext cx="9922510" cy="1476375"/>
          </a:xfrm>
          <a:prstGeom prst="rect">
            <a:avLst/>
          </a:prstGeom>
          <a:noFill/>
        </p:spPr>
        <p:txBody>
          <a:bodyPr wrap="square" rtlCol="0" anchor="t">
            <a:spAutoFit/>
          </a:bodyPr>
          <a:p>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与循环神经网络 (RNN) 一样，transformer 旨在处理顺序输入数据，例如自然语言，用于翻译和文本摘要等任务。 然而，与 RNN 不同，transformer 不一定按顺序处理数据。 相反，注意力机制为输入序列中的任何位置提供上下文。 例如，如果输入数据是一个自然语言的句子，transformer 就不需要在句子的开头处理句子的结尾。 相反，它识别赋予句子中每个单词含义的上下文。 此功能允许比 RNN 进行更多的并行化，从而减少训练时间。</a:t>
            </a:r>
            <a:endParaRPr lang="zh-CN" altLang="en-US" dirty="0">
              <a:latin typeface="Times New Roman" panose="02020603050405020304" pitchFamily="18" charset="0"/>
              <a:ea typeface="楷体" panose="02010609060101010101" pitchFamily="49" charset="-122"/>
            </a:endParaRPr>
          </a:p>
        </p:txBody>
      </p:sp>
      <p:sp>
        <p:nvSpPr>
          <p:cNvPr id="11" name="文本框 10"/>
          <p:cNvSpPr txBox="1"/>
          <p:nvPr/>
        </p:nvSpPr>
        <p:spPr>
          <a:xfrm>
            <a:off x="451485" y="3703320"/>
            <a:ext cx="9664065" cy="1476375"/>
          </a:xfrm>
          <a:prstGeom prst="rect">
            <a:avLst/>
          </a:prstGeom>
          <a:noFill/>
        </p:spPr>
        <p:txBody>
          <a:bodyPr wrap="square" rtlCol="0" anchor="t">
            <a:spAutoFit/>
          </a:bodyPr>
          <a:p>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Transformers 是 NLP 问题的首选模型，取代了 RNN 模型，例如长短期记忆 (LSTM)。 额外的训练并行化允许在比以前更大的数据集上进行训练。 这导致了预训练系统的发展，例如 BERT（Bidirectional Encoder Representations from Transformers）和 GPT（Generative Pre-trained Transformer），它们使用大型语言数据集进行训练，例如维基百科语料库和 Common Crawl，并且可以进行微调 用于特定任务。</a:t>
            </a:r>
            <a:r>
              <a:rPr lang="zh-CN" altLang="en-US"/>
              <a:t> </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46"/>
          <p:cNvSpPr txBox="1">
            <a:spLocks noChangeArrowheads="1"/>
          </p:cNvSpPr>
          <p:nvPr/>
        </p:nvSpPr>
        <p:spPr bwMode="auto">
          <a:xfrm>
            <a:off x="6142810" y="1957357"/>
            <a:ext cx="1343025" cy="1445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8800" dirty="0">
                <a:ln w="76200">
                  <a:noFill/>
                  <a:miter lim="800000"/>
                </a:ln>
                <a:solidFill>
                  <a:srgbClr val="90362D"/>
                </a:solidFill>
                <a:latin typeface="Impact" panose="020B0806030902050204" pitchFamily="34" charset="0"/>
              </a:rPr>
              <a:t>02</a:t>
            </a:r>
            <a:endParaRPr lang="zh-CN" altLang="en-US" sz="8800" dirty="0">
              <a:ln w="76200">
                <a:noFill/>
                <a:miter lim="800000"/>
              </a:ln>
              <a:solidFill>
                <a:srgbClr val="90362D"/>
              </a:solidFill>
              <a:latin typeface="Impact" panose="020B0806030902050204" pitchFamily="34" charset="0"/>
            </a:endParaRPr>
          </a:p>
        </p:txBody>
      </p:sp>
      <p:sp>
        <p:nvSpPr>
          <p:cNvPr id="17" name="矩形 16"/>
          <p:cNvSpPr/>
          <p:nvPr/>
        </p:nvSpPr>
        <p:spPr bwMode="auto">
          <a:xfrm>
            <a:off x="7542150" y="2326551"/>
            <a:ext cx="2214880" cy="706755"/>
          </a:xfrm>
          <a:prstGeom prst="rect">
            <a:avLst/>
          </a:prstGeom>
        </p:spPr>
        <p:txBody>
          <a:bodyPr wrap="none">
            <a:spAutoFit/>
          </a:bodyPr>
          <a:lstStyle/>
          <a:p>
            <a:pPr algn="l"/>
            <a:r>
              <a:rPr lang="zh-CN" altLang="en-US" sz="4000" b="1" dirty="0">
                <a:solidFill>
                  <a:schemeClr val="accent1"/>
                </a:solidFill>
                <a:latin typeface="Times New Roman" panose="02020603050405020304" pitchFamily="18" charset="0"/>
                <a:ea typeface="微软雅黑" panose="020B0503020204020204" charset="-122"/>
              </a:rPr>
              <a:t>前提</a:t>
            </a:r>
            <a:r>
              <a:rPr lang="zh-CN" altLang="en-US" sz="4000" b="1" dirty="0">
                <a:solidFill>
                  <a:schemeClr val="accent1"/>
                </a:solidFill>
                <a:latin typeface="Times New Roman" panose="02020603050405020304" pitchFamily="18" charset="0"/>
                <a:ea typeface="微软雅黑" panose="020B0503020204020204" charset="-122"/>
              </a:rPr>
              <a:t>知识</a:t>
            </a:r>
            <a:endParaRPr lang="zh-CN" altLang="en-US" sz="4000" b="1" dirty="0">
              <a:solidFill>
                <a:schemeClr val="accent1"/>
              </a:solidFill>
              <a:latin typeface="Times New Roman" panose="02020603050405020304" pitchFamily="18" charset="0"/>
              <a:ea typeface="微软雅黑" panose="020B0503020204020204" charset="-122"/>
            </a:endParaRPr>
          </a:p>
        </p:txBody>
      </p:sp>
      <p:pic>
        <p:nvPicPr>
          <p:cNvPr id="2" name="图片 1" descr="D:\美编组\PPT模板所需用图及示例图\工作型\工作型6.JPG工作型6"/>
          <p:cNvPicPr>
            <a:picLocks noChangeAspect="1"/>
          </p:cNvPicPr>
          <p:nvPr/>
        </p:nvPicPr>
        <p:blipFill>
          <a:blip r:embed="rId1"/>
          <a:srcRect l="19370" t="20321" r="33281" b="8646"/>
          <a:stretch>
            <a:fillRect/>
          </a:stretch>
        </p:blipFill>
        <p:spPr>
          <a:xfrm rot="16200000">
            <a:off x="1527992" y="2193836"/>
            <a:ext cx="3555637" cy="3555637"/>
          </a:xfrm>
          <a:prstGeom prst="ellipse">
            <a:avLst/>
          </a:prstGeom>
        </p:spPr>
      </p:pic>
      <p:pic>
        <p:nvPicPr>
          <p:cNvPr id="3" name="图片 2"/>
          <p:cNvPicPr>
            <a:picLocks noChangeAspect="1"/>
          </p:cNvPicPr>
          <p:nvPr/>
        </p:nvPicPr>
        <p:blipFill>
          <a:blip r:embed="rId2"/>
          <a:stretch>
            <a:fillRect/>
          </a:stretch>
        </p:blipFill>
        <p:spPr>
          <a:xfrm>
            <a:off x="10839450" y="174625"/>
            <a:ext cx="1186815" cy="1209675"/>
          </a:xfrm>
          <a:prstGeom prst="rect">
            <a:avLst/>
          </a:prstGeom>
        </p:spPr>
      </p:pic>
      <p:sp>
        <p:nvSpPr>
          <p:cNvPr id="5" name="矩形 4"/>
          <p:cNvSpPr/>
          <p:nvPr/>
        </p:nvSpPr>
        <p:spPr bwMode="auto">
          <a:xfrm>
            <a:off x="7217665" y="3618141"/>
            <a:ext cx="3371850" cy="706755"/>
          </a:xfrm>
          <a:prstGeom prst="rect">
            <a:avLst/>
          </a:prstGeom>
        </p:spPr>
        <p:txBody>
          <a:bodyPr wrap="none">
            <a:spAutoFit/>
          </a:bodyPr>
          <a:p>
            <a:pPr algn="l"/>
            <a:r>
              <a:rPr lang="en-US" altLang="zh-CN" sz="4000" b="1" dirty="0">
                <a:solidFill>
                  <a:schemeClr val="accent1"/>
                </a:solidFill>
                <a:latin typeface="Times New Roman" panose="02020603050405020304" pitchFamily="18" charset="0"/>
                <a:ea typeface="微软雅黑" panose="020B0503020204020204" charset="-122"/>
              </a:rPr>
              <a:t>—seq2seq</a:t>
            </a:r>
            <a:r>
              <a:rPr lang="zh-CN" altLang="en-US" sz="4000" b="1" dirty="0">
                <a:solidFill>
                  <a:schemeClr val="accent1"/>
                </a:solidFill>
                <a:latin typeface="Times New Roman" panose="02020603050405020304" pitchFamily="18" charset="0"/>
                <a:ea typeface="微软雅黑" panose="020B0503020204020204" charset="-122"/>
              </a:rPr>
              <a:t>模型</a:t>
            </a:r>
            <a:endParaRPr lang="zh-CN" altLang="en-US" sz="4000" b="1" dirty="0">
              <a:solidFill>
                <a:schemeClr val="accent1"/>
              </a:solidFill>
              <a:latin typeface="Times New Roman" panose="02020603050405020304" pitchFamily="18" charset="0"/>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561007" y="1540469"/>
            <a:ext cx="10714385" cy="1337945"/>
          </a:xfrm>
          <a:prstGeom prst="rect">
            <a:avLst/>
          </a:prstGeom>
          <a:noFill/>
        </p:spPr>
        <p:txBody>
          <a:bodyPr wrap="square">
            <a:spAutoFit/>
          </a:bodyPr>
          <a:lstStyle/>
          <a:p>
            <a:pPr marL="342900" indent="-342900">
              <a:lnSpc>
                <a:spcPct val="150000"/>
              </a:lnSpc>
              <a:buFont typeface="Wingdings" panose="05000000000000000000" pitchFamily="2" charset="2"/>
              <a:buChar char="l"/>
            </a:pPr>
            <a:r>
              <a:rPr lang="zh-CN" altLang="en-US" dirty="0">
                <a:latin typeface="Times New Roman" panose="02020603050405020304" pitchFamily="18" charset="0"/>
                <a:ea typeface="楷体" panose="02010609060101010101" pitchFamily="49" charset="-122"/>
                <a:sym typeface="+mn-ea"/>
              </a:rPr>
              <a:t>主要由Encoder（编码器）、Decoder（解码器）组成</a:t>
            </a:r>
            <a:endParaRPr lang="zh-CN" altLang="en-US" dirty="0">
              <a:latin typeface="Times New Roman" panose="02020603050405020304" pitchFamily="18" charset="0"/>
              <a:ea typeface="楷体" panose="02010609060101010101" pitchFamily="49" charset="-122"/>
              <a:sym typeface="+mn-ea"/>
            </a:endParaRPr>
          </a:p>
          <a:p>
            <a:pPr marL="342900" indent="-342900">
              <a:lnSpc>
                <a:spcPct val="150000"/>
              </a:lnSpc>
              <a:buFont typeface="Wingdings" panose="05000000000000000000" pitchFamily="2" charset="2"/>
              <a:buChar char="l"/>
            </a:pPr>
            <a:r>
              <a:rPr lang="zh-CN" altLang="en-US" dirty="0">
                <a:latin typeface="Times New Roman" panose="02020603050405020304" pitchFamily="18" charset="0"/>
                <a:ea typeface="楷体" panose="02010609060101010101" pitchFamily="49" charset="-122"/>
                <a:sym typeface="+mn-ea"/>
              </a:rPr>
              <a:t>是基于RNN(循环神经网络）的模型</a:t>
            </a:r>
            <a:endParaRPr lang="zh-CN" altLang="en-US" dirty="0">
              <a:latin typeface="Times New Roman" panose="02020603050405020304" pitchFamily="18" charset="0"/>
              <a:ea typeface="楷体" panose="02010609060101010101" pitchFamily="49" charset="-122"/>
              <a:sym typeface="+mn-ea"/>
            </a:endParaRPr>
          </a:p>
          <a:p>
            <a:pPr marL="342900" indent="-342900">
              <a:lnSpc>
                <a:spcPct val="150000"/>
              </a:lnSpc>
              <a:buFont typeface="Wingdings" panose="05000000000000000000" pitchFamily="2" charset="2"/>
              <a:buChar char="l"/>
            </a:pPr>
            <a:r>
              <a:rPr lang="zh-CN" altLang="en-US" dirty="0">
                <a:latin typeface="Times New Roman" panose="02020603050405020304" pitchFamily="18" charset="0"/>
                <a:ea typeface="楷体" panose="02010609060101010101" pitchFamily="49" charset="-122"/>
              </a:rPr>
              <a:t>输入一个向量序列，经过sequence2sequ</a:t>
            </a:r>
            <a:r>
              <a:rPr lang="en-US" altLang="zh-CN" dirty="0">
                <a:latin typeface="Times New Roman" panose="02020603050405020304" pitchFamily="18" charset="0"/>
                <a:ea typeface="楷体" panose="02010609060101010101" pitchFamily="49" charset="-122"/>
              </a:rPr>
              <a:t>ence</a:t>
            </a:r>
            <a:r>
              <a:rPr lang="zh-CN" altLang="en-US" dirty="0">
                <a:latin typeface="Times New Roman" panose="02020603050405020304" pitchFamily="18" charset="0"/>
                <a:ea typeface="楷体" panose="02010609060101010101" pitchFamily="49" charset="-122"/>
              </a:rPr>
              <a:t>中间模型处理，输出一个</a:t>
            </a:r>
            <a:r>
              <a:rPr lang="zh-CN" altLang="en-US" dirty="0">
                <a:latin typeface="Times New Roman" panose="02020603050405020304" pitchFamily="18" charset="0"/>
                <a:ea typeface="楷体" panose="02010609060101010101" pitchFamily="49" charset="-122"/>
              </a:rPr>
              <a:t>向量序列​</a:t>
            </a:r>
            <a:endParaRPr lang="zh-CN" altLang="en-US" dirty="0">
              <a:latin typeface="Times New Roman" panose="02020603050405020304" pitchFamily="18" charset="0"/>
              <a:ea typeface="楷体" panose="02010609060101010101" pitchFamily="49" charset="-122"/>
            </a:endParaRPr>
          </a:p>
        </p:txBody>
      </p:sp>
      <p:sp>
        <p:nvSpPr>
          <p:cNvPr id="6" name="文本框 5"/>
          <p:cNvSpPr txBox="1"/>
          <p:nvPr/>
        </p:nvSpPr>
        <p:spPr>
          <a:xfrm>
            <a:off x="360680" y="560070"/>
            <a:ext cx="3771265" cy="553085"/>
          </a:xfrm>
          <a:prstGeom prst="rect">
            <a:avLst/>
          </a:prstGeom>
          <a:noFill/>
        </p:spPr>
        <p:txBody>
          <a:bodyPr wrap="square">
            <a:spAutoFit/>
          </a:bodyPr>
          <a:p>
            <a:r>
              <a:rPr lang="zh-CN" altLang="en-US" sz="3000" b="1" dirty="0">
                <a:solidFill>
                  <a:srgbClr val="90362D"/>
                </a:solidFill>
                <a:latin typeface="Times New Roman" panose="02020603050405020304" pitchFamily="18" charset="0"/>
                <a:ea typeface="楷体" panose="02010609060101010101" pitchFamily="49" charset="-122"/>
              </a:rPr>
              <a:t>框架</a:t>
            </a:r>
            <a:endParaRPr lang="zh-CN" altLang="en-US" sz="3000" b="1" dirty="0">
              <a:solidFill>
                <a:srgbClr val="90362D"/>
              </a:solidFill>
              <a:latin typeface="Times New Roman" panose="02020603050405020304" pitchFamily="18" charset="0"/>
              <a:ea typeface="楷体" panose="02010609060101010101" pitchFamily="49" charset="-122"/>
            </a:endParaRPr>
          </a:p>
        </p:txBody>
      </p:sp>
      <p:pic>
        <p:nvPicPr>
          <p:cNvPr id="3" name="图片 2"/>
          <p:cNvPicPr>
            <a:picLocks noChangeAspect="1"/>
          </p:cNvPicPr>
          <p:nvPr/>
        </p:nvPicPr>
        <p:blipFill>
          <a:blip r:embed="rId1"/>
          <a:stretch>
            <a:fillRect/>
          </a:stretch>
        </p:blipFill>
        <p:spPr>
          <a:xfrm>
            <a:off x="2607945" y="2878455"/>
            <a:ext cx="6064885" cy="1904365"/>
          </a:xfrm>
          <a:prstGeom prst="rect">
            <a:avLst/>
          </a:prstGeom>
        </p:spPr>
      </p:pic>
      <p:sp>
        <p:nvSpPr>
          <p:cNvPr id="5" name="文本框 4"/>
          <p:cNvSpPr txBox="1"/>
          <p:nvPr/>
        </p:nvSpPr>
        <p:spPr>
          <a:xfrm>
            <a:off x="3014345" y="3623310"/>
            <a:ext cx="1508125" cy="368300"/>
          </a:xfrm>
          <a:prstGeom prst="rect">
            <a:avLst/>
          </a:prstGeom>
          <a:noFill/>
        </p:spPr>
        <p:txBody>
          <a:bodyPr wrap="square" rtlCol="0">
            <a:spAutoFit/>
          </a:bodyPr>
          <a:p>
            <a:r>
              <a:rPr lang="en-US" altLang="zh-CN"/>
              <a:t> input</a:t>
            </a:r>
            <a:endParaRPr lang="en-US" altLang="zh-CN"/>
          </a:p>
        </p:txBody>
      </p:sp>
      <p:sp>
        <p:nvSpPr>
          <p:cNvPr id="7" name="文本框 6"/>
          <p:cNvSpPr txBox="1"/>
          <p:nvPr/>
        </p:nvSpPr>
        <p:spPr>
          <a:xfrm>
            <a:off x="7164705" y="3623310"/>
            <a:ext cx="1508125" cy="368300"/>
          </a:xfrm>
          <a:prstGeom prst="rect">
            <a:avLst/>
          </a:prstGeom>
          <a:noFill/>
        </p:spPr>
        <p:txBody>
          <a:bodyPr wrap="square" rtlCol="0">
            <a:spAutoFit/>
          </a:bodyPr>
          <a:p>
            <a:r>
              <a:rPr lang="en-US" altLang="zh-CN"/>
              <a:t>  output</a:t>
            </a:r>
            <a:endParaRPr lang="en-US" altLang="zh-CN"/>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561007" y="1540469"/>
            <a:ext cx="10714385" cy="2999740"/>
          </a:xfrm>
          <a:prstGeom prst="rect">
            <a:avLst/>
          </a:prstGeom>
          <a:noFill/>
        </p:spPr>
        <p:txBody>
          <a:bodyPr wrap="square">
            <a:spAutoFit/>
          </a:bodyPr>
          <a:lstStyle/>
          <a:p>
            <a:pPr marL="342900" indent="-342900">
              <a:lnSpc>
                <a:spcPct val="150000"/>
              </a:lnSpc>
              <a:buFont typeface="Wingdings" panose="05000000000000000000" pitchFamily="2" charset="2"/>
              <a:buChar char="l"/>
            </a:pPr>
            <a:r>
              <a:rPr lang="zh-CN" altLang="en-US" dirty="0">
                <a:solidFill>
                  <a:schemeClr val="tx1"/>
                </a:solidFill>
                <a:uFillTx/>
                <a:latin typeface="Times New Roman" panose="02020603050405020304" pitchFamily="18" charset="0"/>
                <a:ea typeface="楷体" panose="02010609060101010101" pitchFamily="49" charset="-122"/>
                <a:sym typeface="+mn-ea"/>
              </a:rPr>
              <a:t>Encoder编码器</a:t>
            </a:r>
            <a:endParaRPr lang="zh-CN" altLang="en-US" dirty="0">
              <a:solidFill>
                <a:schemeClr val="tx1"/>
              </a:solidFill>
              <a:uFillTx/>
              <a:latin typeface="Times New Roman" panose="02020603050405020304" pitchFamily="18" charset="0"/>
              <a:ea typeface="楷体" panose="02010609060101010101" pitchFamily="49" charset="-122"/>
              <a:sym typeface="+mn-ea"/>
            </a:endParaRPr>
          </a:p>
          <a:p>
            <a:pPr marL="742950" lvl="1" indent="-285750">
              <a:lnSpc>
                <a:spcPct val="150000"/>
              </a:lnSpc>
              <a:buFont typeface="Wingdings" panose="05000000000000000000" charset="0"/>
              <a:buChar char="p"/>
            </a:pPr>
            <a:r>
              <a:rPr lang="zh-CN" altLang="en-US" dirty="0">
                <a:solidFill>
                  <a:schemeClr val="tx1"/>
                </a:solidFill>
                <a:uFillTx/>
                <a:latin typeface="Times New Roman" panose="02020603050405020304" pitchFamily="18" charset="0"/>
                <a:ea typeface="楷体" panose="02010609060101010101" pitchFamily="49" charset="-122"/>
                <a:sym typeface="+mn-ea"/>
              </a:rPr>
              <a:t>1）每个句子对应着单词序列，将单词序列映射为向量序列</a:t>
            </a:r>
            <a:r>
              <a:rPr lang="en-US" altLang="zh-CN" dirty="0">
                <a:solidFill>
                  <a:schemeClr val="tx1"/>
                </a:solidFill>
                <a:uFillTx/>
                <a:latin typeface="Times New Roman" panose="02020603050405020304" pitchFamily="18" charset="0"/>
                <a:ea typeface="楷体" panose="02010609060101010101" pitchFamily="49" charset="-122"/>
                <a:sym typeface="+mn-ea"/>
              </a:rPr>
              <a:t>X={x1,x2,...</a:t>
            </a:r>
            <a:r>
              <a:rPr lang="zh-CN" altLang="en-US" dirty="0">
                <a:solidFill>
                  <a:schemeClr val="tx1"/>
                </a:solidFill>
                <a:uFillTx/>
                <a:latin typeface="Times New Roman" panose="02020603050405020304" pitchFamily="18" charset="0"/>
                <a:ea typeface="楷体" panose="02010609060101010101" pitchFamily="49" charset="-122"/>
                <a:sym typeface="+mn-ea"/>
              </a:rPr>
              <a:t>，</a:t>
            </a:r>
            <a:r>
              <a:rPr lang="en-US" altLang="zh-CN" dirty="0">
                <a:solidFill>
                  <a:schemeClr val="tx1"/>
                </a:solidFill>
                <a:uFillTx/>
                <a:latin typeface="Times New Roman" panose="02020603050405020304" pitchFamily="18" charset="0"/>
                <a:ea typeface="楷体" panose="02010609060101010101" pitchFamily="49" charset="-122"/>
                <a:sym typeface="+mn-ea"/>
              </a:rPr>
              <a:t>xn},</a:t>
            </a:r>
            <a:r>
              <a:rPr lang="zh-CN" altLang="en-US" dirty="0">
                <a:solidFill>
                  <a:schemeClr val="tx1"/>
                </a:solidFill>
                <a:uFillTx/>
                <a:latin typeface="Times New Roman" panose="02020603050405020304" pitchFamily="18" charset="0"/>
                <a:ea typeface="楷体" panose="02010609060101010101" pitchFamily="49" charset="-122"/>
                <a:sym typeface="+mn-ea"/>
              </a:rPr>
              <a:t>映射的算法通常由word embedding算法完成，可以使用提前训练好的 word embeddings，或者在自有的数据集上训练word embedding</a:t>
            </a:r>
            <a:endParaRPr lang="zh-CN" altLang="en-US" dirty="0">
              <a:solidFill>
                <a:schemeClr val="tx1"/>
              </a:solidFill>
              <a:uFillTx/>
              <a:latin typeface="Times New Roman" panose="02020603050405020304" pitchFamily="18" charset="0"/>
              <a:ea typeface="楷体" panose="02010609060101010101" pitchFamily="49" charset="-122"/>
              <a:sym typeface="+mn-ea"/>
            </a:endParaRPr>
          </a:p>
          <a:p>
            <a:pPr marL="742950" lvl="1" indent="-285750">
              <a:lnSpc>
                <a:spcPct val="150000"/>
              </a:lnSpc>
              <a:buFont typeface="Wingdings" panose="05000000000000000000" charset="0"/>
              <a:buChar char="p"/>
            </a:pPr>
            <a:r>
              <a:rPr lang="zh-CN" altLang="en-US" dirty="0">
                <a:solidFill>
                  <a:schemeClr val="tx1"/>
                </a:solidFill>
                <a:uFillTx/>
                <a:latin typeface="Times New Roman" panose="02020603050405020304" pitchFamily="18" charset="0"/>
                <a:ea typeface="楷体" panose="02010609060101010101" pitchFamily="49" charset="-122"/>
                <a:sym typeface="+mn-ea"/>
              </a:rPr>
              <a:t>2） 处理时间步序列，第t个时间步的序列输入x(t)</a:t>
            </a:r>
            <a:r>
              <a:rPr lang="zh-CN" altLang="en-US" dirty="0">
                <a:solidFill>
                  <a:schemeClr val="tx1"/>
                </a:solidFill>
                <a:uFillTx/>
                <a:latin typeface="Times New Roman" panose="02020603050405020304" pitchFamily="18" charset="0"/>
                <a:ea typeface="楷体" panose="02010609060101010101" pitchFamily="49" charset="-122"/>
                <a:sym typeface="+mn-ea"/>
              </a:rPr>
              <a:t>依赖于前一个时间步的信息</a:t>
            </a:r>
            <a:r>
              <a:rPr lang="zh-CN" altLang="en-US" dirty="0">
                <a:solidFill>
                  <a:schemeClr val="tx1"/>
                </a:solidFill>
                <a:uFillTx/>
                <a:latin typeface="Times New Roman" panose="02020603050405020304" pitchFamily="18" charset="0"/>
                <a:ea typeface="楷体" panose="02010609060101010101" pitchFamily="49" charset="-122"/>
                <a:sym typeface="+mn-ea"/>
              </a:rPr>
              <a:t>，输入输出可以表示为h(t)=RNN</a:t>
            </a:r>
            <a:r>
              <a:rPr lang="en-US" altLang="zh-CN" dirty="0">
                <a:solidFill>
                  <a:schemeClr val="tx1"/>
                </a:solidFill>
                <a:uFillTx/>
                <a:latin typeface="Times New Roman" panose="02020603050405020304" pitchFamily="18" charset="0"/>
                <a:ea typeface="楷体" panose="02010609060101010101" pitchFamily="49" charset="-122"/>
                <a:sym typeface="+mn-ea"/>
              </a:rPr>
              <a:t> </a:t>
            </a:r>
            <a:r>
              <a:rPr lang="zh-CN" altLang="en-US" dirty="0">
                <a:solidFill>
                  <a:schemeClr val="tx1"/>
                </a:solidFill>
                <a:uFillTx/>
                <a:latin typeface="Times New Roman" panose="02020603050405020304" pitchFamily="18" charset="0"/>
                <a:ea typeface="楷体" panose="02010609060101010101" pitchFamily="49" charset="-122"/>
                <a:sym typeface="+mn-ea"/>
              </a:rPr>
              <a:t>(</a:t>
            </a:r>
            <a:r>
              <a:rPr lang="en-US" altLang="zh-CN" dirty="0">
                <a:solidFill>
                  <a:schemeClr val="tx1"/>
                </a:solidFill>
                <a:uFillTx/>
                <a:latin typeface="Times New Roman" panose="02020603050405020304" pitchFamily="18" charset="0"/>
                <a:ea typeface="楷体" panose="02010609060101010101" pitchFamily="49" charset="-122"/>
                <a:sym typeface="+mn-ea"/>
              </a:rPr>
              <a:t> </a:t>
            </a:r>
            <a:r>
              <a:rPr lang="zh-CN" altLang="en-US" dirty="0">
                <a:solidFill>
                  <a:schemeClr val="tx1"/>
                </a:solidFill>
                <a:uFillTx/>
                <a:latin typeface="Times New Roman" panose="02020603050405020304" pitchFamily="18" charset="0"/>
                <a:ea typeface="楷体" panose="02010609060101010101" pitchFamily="49" charset="-122"/>
                <a:sym typeface="+mn-ea"/>
              </a:rPr>
              <a:t>x(t)</a:t>
            </a:r>
            <a:r>
              <a:rPr lang="en-US" altLang="zh-CN" dirty="0">
                <a:solidFill>
                  <a:schemeClr val="tx1"/>
                </a:solidFill>
                <a:uFillTx/>
                <a:latin typeface="Times New Roman" panose="02020603050405020304" pitchFamily="18" charset="0"/>
                <a:ea typeface="楷体" panose="02010609060101010101" pitchFamily="49" charset="-122"/>
                <a:sym typeface="+mn-ea"/>
              </a:rPr>
              <a:t> </a:t>
            </a:r>
            <a:r>
              <a:rPr lang="zh-CN" altLang="en-US" dirty="0">
                <a:solidFill>
                  <a:schemeClr val="tx1"/>
                </a:solidFill>
                <a:uFillTx/>
                <a:latin typeface="Times New Roman" panose="02020603050405020304" pitchFamily="18" charset="0"/>
                <a:ea typeface="楷体" panose="02010609060101010101" pitchFamily="49" charset="-122"/>
                <a:sym typeface="+mn-ea"/>
              </a:rPr>
              <a:t>,</a:t>
            </a:r>
            <a:r>
              <a:rPr lang="en-US" altLang="zh-CN" dirty="0">
                <a:solidFill>
                  <a:schemeClr val="tx1"/>
                </a:solidFill>
                <a:uFillTx/>
                <a:latin typeface="Times New Roman" panose="02020603050405020304" pitchFamily="18" charset="0"/>
                <a:ea typeface="楷体" panose="02010609060101010101" pitchFamily="49" charset="-122"/>
                <a:sym typeface="+mn-ea"/>
              </a:rPr>
              <a:t> </a:t>
            </a:r>
            <a:r>
              <a:rPr lang="zh-CN" altLang="en-US" dirty="0">
                <a:solidFill>
                  <a:schemeClr val="tx1"/>
                </a:solidFill>
                <a:uFillTx/>
                <a:latin typeface="Times New Roman" panose="02020603050405020304" pitchFamily="18" charset="0"/>
                <a:ea typeface="楷体" panose="02010609060101010101" pitchFamily="49" charset="-122"/>
                <a:sym typeface="+mn-ea"/>
              </a:rPr>
              <a:t>h(t-1)</a:t>
            </a:r>
            <a:r>
              <a:rPr lang="en-US" altLang="zh-CN" dirty="0">
                <a:solidFill>
                  <a:schemeClr val="tx1"/>
                </a:solidFill>
                <a:uFillTx/>
                <a:latin typeface="Times New Roman" panose="02020603050405020304" pitchFamily="18" charset="0"/>
                <a:ea typeface="楷体" panose="02010609060101010101" pitchFamily="49" charset="-122"/>
                <a:sym typeface="+mn-ea"/>
              </a:rPr>
              <a:t> </a:t>
            </a:r>
            <a:r>
              <a:rPr lang="zh-CN" altLang="en-US" dirty="0">
                <a:solidFill>
                  <a:schemeClr val="tx1"/>
                </a:solidFill>
                <a:uFillTx/>
                <a:latin typeface="Times New Roman" panose="02020603050405020304" pitchFamily="18" charset="0"/>
                <a:ea typeface="楷体" panose="02010609060101010101" pitchFamily="49" charset="-122"/>
                <a:sym typeface="+mn-ea"/>
              </a:rPr>
              <a:t>)</a:t>
            </a:r>
            <a:endParaRPr lang="zh-CN" altLang="en-US" dirty="0">
              <a:solidFill>
                <a:schemeClr val="tx1"/>
              </a:solidFill>
              <a:uFillTx/>
              <a:latin typeface="Times New Roman" panose="02020603050405020304" pitchFamily="18" charset="0"/>
              <a:ea typeface="楷体" panose="02010609060101010101" pitchFamily="49" charset="-122"/>
              <a:sym typeface="+mn-ea"/>
            </a:endParaRPr>
          </a:p>
          <a:p>
            <a:pPr marL="742950" lvl="1" indent="-285750">
              <a:lnSpc>
                <a:spcPct val="150000"/>
              </a:lnSpc>
              <a:buFont typeface="Wingdings" panose="05000000000000000000" charset="0"/>
              <a:buChar char="p"/>
            </a:pPr>
            <a:r>
              <a:rPr lang="zh-CN" altLang="en-US" dirty="0">
                <a:solidFill>
                  <a:schemeClr val="tx1"/>
                </a:solidFill>
                <a:uFillTx/>
                <a:latin typeface="Times New Roman" panose="02020603050405020304" pitchFamily="18" charset="0"/>
                <a:ea typeface="楷体" panose="02010609060101010101" pitchFamily="49" charset="-122"/>
                <a:sym typeface="+mn-ea"/>
              </a:rPr>
              <a:t>3) 输出：最后一个hidden state向量，即context向量 ,携带了整句话的全部信息</a:t>
            </a:r>
            <a:endParaRPr lang="zh-CN" altLang="en-US" dirty="0">
              <a:solidFill>
                <a:schemeClr val="tx1"/>
              </a:solidFill>
              <a:uFillTx/>
              <a:latin typeface="Times New Roman" panose="02020603050405020304" pitchFamily="18" charset="0"/>
              <a:ea typeface="楷体" panose="02010609060101010101" pitchFamily="49" charset="-122"/>
              <a:sym typeface="+mn-ea"/>
            </a:endParaRPr>
          </a:p>
        </p:txBody>
      </p:sp>
      <p:sp>
        <p:nvSpPr>
          <p:cNvPr id="6" name="文本框 5"/>
          <p:cNvSpPr txBox="1"/>
          <p:nvPr/>
        </p:nvSpPr>
        <p:spPr>
          <a:xfrm>
            <a:off x="360680" y="560070"/>
            <a:ext cx="3771265" cy="553085"/>
          </a:xfrm>
          <a:prstGeom prst="rect">
            <a:avLst/>
          </a:prstGeom>
          <a:noFill/>
        </p:spPr>
        <p:txBody>
          <a:bodyPr wrap="square">
            <a:spAutoFit/>
          </a:bodyPr>
          <a:p>
            <a:r>
              <a:rPr lang="en-US" altLang="zh-CN" sz="3000" b="1" dirty="0">
                <a:solidFill>
                  <a:srgbClr val="90362D"/>
                </a:solidFill>
                <a:latin typeface="Times New Roman" panose="02020603050405020304" pitchFamily="18" charset="0"/>
                <a:ea typeface="楷体" panose="02010609060101010101" pitchFamily="49" charset="-122"/>
              </a:rPr>
              <a:t>E</a:t>
            </a:r>
            <a:r>
              <a:rPr lang="en-US" altLang="zh-CN" sz="3000" b="1" dirty="0">
                <a:solidFill>
                  <a:srgbClr val="90362D"/>
                </a:solidFill>
                <a:latin typeface="Times New Roman" panose="02020603050405020304" pitchFamily="18" charset="0"/>
                <a:ea typeface="楷体" panose="02010609060101010101" pitchFamily="49" charset="-122"/>
              </a:rPr>
              <a:t>ncoder-Decoder</a:t>
            </a:r>
            <a:endParaRPr lang="en-US" altLang="zh-CN" sz="3000" b="1" dirty="0">
              <a:solidFill>
                <a:srgbClr val="90362D"/>
              </a:solidFill>
              <a:latin typeface="Times New Roman" panose="02020603050405020304" pitchFamily="18" charset="0"/>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568627" y="1555709"/>
            <a:ext cx="10714385" cy="2168525"/>
          </a:xfrm>
          <a:prstGeom prst="rect">
            <a:avLst/>
          </a:prstGeom>
          <a:noFill/>
        </p:spPr>
        <p:txBody>
          <a:bodyPr wrap="square">
            <a:spAutoFit/>
          </a:bodyPr>
          <a:lstStyle/>
          <a:p>
            <a:pPr marL="342900" indent="-342900">
              <a:lnSpc>
                <a:spcPct val="150000"/>
              </a:lnSpc>
              <a:buFont typeface="Wingdings" panose="05000000000000000000" pitchFamily="2" charset="2"/>
              <a:buChar char="l"/>
            </a:pPr>
            <a:r>
              <a:rPr lang="zh-CN" altLang="en-US" dirty="0">
                <a:latin typeface="Times New Roman" panose="02020603050405020304" pitchFamily="18" charset="0"/>
                <a:ea typeface="楷体" panose="02010609060101010101" pitchFamily="49" charset="-122"/>
                <a:sym typeface="+mn-ea"/>
              </a:rPr>
              <a:t>Decoder解码器</a:t>
            </a:r>
            <a:endParaRPr lang="zh-CN" altLang="en-US" dirty="0">
              <a:latin typeface="Times New Roman" panose="02020603050405020304" pitchFamily="18" charset="0"/>
              <a:ea typeface="楷体" panose="02010609060101010101" pitchFamily="49" charset="-122"/>
              <a:sym typeface="+mn-ea"/>
            </a:endParaRPr>
          </a:p>
          <a:p>
            <a:pPr marL="800100" lvl="1" indent="-342900">
              <a:lnSpc>
                <a:spcPct val="150000"/>
              </a:lnSpc>
              <a:buFont typeface="Wingdings" panose="05000000000000000000" charset="0"/>
              <a:buChar char="p"/>
            </a:pPr>
            <a:r>
              <a:rPr lang="en-US" altLang="zh-CN" dirty="0">
                <a:latin typeface="Times New Roman" panose="02020603050405020304" pitchFamily="18" charset="0"/>
                <a:ea typeface="楷体" panose="02010609060101010101" pitchFamily="49" charset="-122"/>
                <a:sym typeface="+mn-ea"/>
              </a:rPr>
              <a:t>E</a:t>
            </a:r>
            <a:r>
              <a:rPr lang="zh-CN" altLang="en-US" dirty="0">
                <a:latin typeface="Times New Roman" panose="02020603050405020304" pitchFamily="18" charset="0"/>
                <a:ea typeface="楷体" panose="02010609060101010101" pitchFamily="49" charset="-122"/>
                <a:sym typeface="+mn-ea"/>
              </a:rPr>
              <a:t>ncoder在每个时间步得到一个hidden state,并将最终的</a:t>
            </a:r>
            <a:r>
              <a:rPr lang="en-US" altLang="zh-CN" dirty="0">
                <a:latin typeface="Times New Roman" panose="02020603050405020304" pitchFamily="18" charset="0"/>
                <a:ea typeface="楷体" panose="02010609060101010101" pitchFamily="49" charset="-122"/>
                <a:sym typeface="+mn-ea"/>
              </a:rPr>
              <a:t>hidden state</a:t>
            </a:r>
            <a:r>
              <a:rPr lang="zh-CN" altLang="en-US" dirty="0">
                <a:latin typeface="Times New Roman" panose="02020603050405020304" pitchFamily="18" charset="0"/>
                <a:ea typeface="楷体" panose="02010609060101010101" pitchFamily="49" charset="-122"/>
                <a:sym typeface="+mn-ea"/>
              </a:rPr>
              <a:t>传递给</a:t>
            </a:r>
            <a:r>
              <a:rPr lang="en-US" altLang="zh-CN" dirty="0">
                <a:latin typeface="Times New Roman" panose="02020603050405020304" pitchFamily="18" charset="0"/>
                <a:ea typeface="楷体" panose="02010609060101010101" pitchFamily="49" charset="-122"/>
                <a:sym typeface="+mn-ea"/>
              </a:rPr>
              <a:t>Decoder</a:t>
            </a:r>
            <a:r>
              <a:rPr lang="zh-CN" altLang="en-US" dirty="0">
                <a:latin typeface="Times New Roman" panose="02020603050405020304" pitchFamily="18" charset="0"/>
                <a:ea typeface="楷体" panose="02010609060101010101" pitchFamily="49" charset="-122"/>
                <a:sym typeface="+mn-ea"/>
              </a:rPr>
              <a:t>，</a:t>
            </a:r>
            <a:endParaRPr lang="zh-CN" altLang="en-US" dirty="0">
              <a:latin typeface="Times New Roman" panose="02020603050405020304" pitchFamily="18" charset="0"/>
              <a:ea typeface="楷体" panose="02010609060101010101" pitchFamily="49" charset="-122"/>
              <a:sym typeface="+mn-ea"/>
            </a:endParaRPr>
          </a:p>
          <a:p>
            <a:pPr marL="800100" lvl="1" indent="-342900">
              <a:lnSpc>
                <a:spcPct val="150000"/>
              </a:lnSpc>
              <a:buFont typeface="Wingdings" panose="05000000000000000000" charset="0"/>
              <a:buChar char="p"/>
            </a:pPr>
            <a:r>
              <a:rPr lang="zh-CN" altLang="en-US" dirty="0">
                <a:solidFill>
                  <a:srgbClr val="90362D"/>
                </a:solidFill>
                <a:latin typeface="楷体" panose="02010609060101010101" pitchFamily="49" charset="-122"/>
                <a:ea typeface="楷体" panose="02010609060101010101" pitchFamily="49" charset="-122"/>
                <a:sym typeface="+mn-ea"/>
              </a:rPr>
              <a:t>解码器在每个时间步也会得到 hidden state（隐藏层状态），而且也需要把 hidden state（隐藏层状态）从一个时间步传递到下一个时间步</a:t>
            </a:r>
            <a:endParaRPr lang="zh-CN" altLang="en-US" dirty="0">
              <a:solidFill>
                <a:srgbClr val="90362D"/>
              </a:solidFill>
              <a:latin typeface="楷体" panose="02010609060101010101" pitchFamily="49" charset="-122"/>
              <a:ea typeface="楷体" panose="02010609060101010101" pitchFamily="49" charset="-122"/>
              <a:sym typeface="+mn-ea"/>
            </a:endParaRPr>
          </a:p>
          <a:p>
            <a:pPr marL="342900" indent="-342900">
              <a:lnSpc>
                <a:spcPct val="150000"/>
              </a:lnSpc>
              <a:buFont typeface="Wingdings" panose="05000000000000000000" pitchFamily="2" charset="2"/>
              <a:buChar char="l"/>
            </a:pPr>
            <a:endParaRPr lang="zh-CN" altLang="en-US" dirty="0">
              <a:latin typeface="Times New Roman" panose="02020603050405020304" pitchFamily="18" charset="0"/>
              <a:ea typeface="楷体" panose="02010609060101010101" pitchFamily="49" charset="-122"/>
            </a:endParaRPr>
          </a:p>
        </p:txBody>
      </p:sp>
      <p:sp>
        <p:nvSpPr>
          <p:cNvPr id="6" name="文本框 5"/>
          <p:cNvSpPr txBox="1"/>
          <p:nvPr/>
        </p:nvSpPr>
        <p:spPr>
          <a:xfrm>
            <a:off x="360680" y="560070"/>
            <a:ext cx="3771265" cy="553085"/>
          </a:xfrm>
          <a:prstGeom prst="rect">
            <a:avLst/>
          </a:prstGeom>
          <a:noFill/>
        </p:spPr>
        <p:txBody>
          <a:bodyPr wrap="square">
            <a:spAutoFit/>
          </a:bodyPr>
          <a:p>
            <a:r>
              <a:rPr lang="zh-CN" altLang="en-US" sz="3000" b="1" dirty="0">
                <a:solidFill>
                  <a:srgbClr val="90362D"/>
                </a:solidFill>
                <a:latin typeface="Times New Roman" panose="02020603050405020304" pitchFamily="18" charset="0"/>
                <a:ea typeface="楷体" panose="02010609060101010101" pitchFamily="49" charset="-122"/>
              </a:rPr>
              <a:t>框架</a:t>
            </a:r>
            <a:endParaRPr lang="zh-CN" altLang="en-US" sz="3000" b="1" dirty="0">
              <a:solidFill>
                <a:srgbClr val="90362D"/>
              </a:solidFill>
              <a:latin typeface="Times New Roman" panose="02020603050405020304" pitchFamily="18" charset="0"/>
              <a:ea typeface="楷体" panose="02010609060101010101" pitchFamily="49" charset="-122"/>
            </a:endParaRPr>
          </a:p>
        </p:txBody>
      </p:sp>
      <p:graphicFrame>
        <p:nvGraphicFramePr>
          <p:cNvPr id="8" name="对象 7">
            <a:hlinkClick r:id="" action="ppaction://ole?verb="/>
          </p:cNvPr>
          <p:cNvGraphicFramePr>
            <a:graphicFrameLocks noChangeAspect="1"/>
          </p:cNvGraphicFramePr>
          <p:nvPr/>
        </p:nvGraphicFramePr>
        <p:xfrm>
          <a:off x="7850505" y="2924175"/>
          <a:ext cx="971550" cy="800100"/>
        </p:xfrm>
        <a:graphic>
          <a:graphicData uri="http://schemas.openxmlformats.org/presentationml/2006/ole">
            <mc:AlternateContent xmlns:mc="http://schemas.openxmlformats.org/markup-compatibility/2006">
              <mc:Choice xmlns:v="urn:schemas-microsoft-com:vml" Requires="v">
                <p:oleObj spid="_x0000_s1026" name="" showAsIcon="1" r:id="rId1" imgW="971550" imgH="800100" progId="Package">
                  <p:embed/>
                </p:oleObj>
              </mc:Choice>
              <mc:Fallback>
                <p:oleObj name="" showAsIcon="1" r:id="rId1" imgW="971550" imgH="800100" progId="Package">
                  <p:embed/>
                  <p:pic>
                    <p:nvPicPr>
                      <p:cNvPr id="0" name="图片 1025"/>
                      <p:cNvPicPr/>
                      <p:nvPr/>
                    </p:nvPicPr>
                    <p:blipFill>
                      <a:blip r:embed="rId2"/>
                      <a:stretch>
                        <a:fillRect/>
                      </a:stretch>
                    </p:blipFill>
                    <p:spPr>
                      <a:xfrm>
                        <a:off x="7850505" y="2924175"/>
                        <a:ext cx="971550" cy="800100"/>
                      </a:xfrm>
                      <a:prstGeom prst="rect">
                        <a:avLst/>
                      </a:prstGeom>
                    </p:spPr>
                  </p:pic>
                </p:oleObj>
              </mc:Fallback>
            </mc:AlternateContent>
          </a:graphicData>
        </a:graphic>
      </p:graphicFrame>
      <p:sp>
        <p:nvSpPr>
          <p:cNvPr id="9" name="文本框 8"/>
          <p:cNvSpPr txBox="1"/>
          <p:nvPr/>
        </p:nvSpPr>
        <p:spPr>
          <a:xfrm>
            <a:off x="569262" y="3582629"/>
            <a:ext cx="10714385" cy="1753235"/>
          </a:xfrm>
          <a:prstGeom prst="rect">
            <a:avLst/>
          </a:prstGeom>
          <a:noFill/>
        </p:spPr>
        <p:txBody>
          <a:bodyPr wrap="square">
            <a:spAutoFit/>
          </a:bodyPr>
          <a:p>
            <a:pPr marL="342900" lvl="0" indent="-342900">
              <a:lnSpc>
                <a:spcPct val="150000"/>
              </a:lnSpc>
              <a:buFont typeface="Wingdings" panose="05000000000000000000" pitchFamily="2" charset="2"/>
              <a:buChar char="l"/>
            </a:pPr>
            <a:r>
              <a:rPr lang="zh-CN" altLang="en-US" dirty="0">
                <a:latin typeface="Times New Roman" panose="02020603050405020304" pitchFamily="18" charset="0"/>
                <a:ea typeface="楷体" panose="02010609060101010101" pitchFamily="49" charset="-122"/>
                <a:sym typeface="+mn-ea"/>
              </a:rPr>
              <a:t>评价</a:t>
            </a:r>
            <a:endParaRPr lang="zh-CN" altLang="en-US" dirty="0">
              <a:latin typeface="Times New Roman" panose="02020603050405020304" pitchFamily="18" charset="0"/>
              <a:ea typeface="楷体" panose="02010609060101010101" pitchFamily="49" charset="-122"/>
              <a:sym typeface="+mn-ea"/>
            </a:endParaRPr>
          </a:p>
          <a:p>
            <a:pPr marL="742950" lvl="1" indent="-285750">
              <a:lnSpc>
                <a:spcPct val="150000"/>
              </a:lnSpc>
              <a:buFont typeface="Wingdings" panose="05000000000000000000" charset="0"/>
              <a:buChar char="p"/>
            </a:pPr>
            <a:r>
              <a:rPr lang="en-US" altLang="zh-CN" dirty="0">
                <a:solidFill>
                  <a:srgbClr val="90362D"/>
                </a:solidFill>
                <a:latin typeface="楷体" panose="02010609060101010101" pitchFamily="49" charset="-122"/>
                <a:ea typeface="楷体" panose="02010609060101010101" pitchFamily="49" charset="-122"/>
                <a:sym typeface="+mn-ea"/>
              </a:rPr>
              <a:t> </a:t>
            </a:r>
            <a:r>
              <a:rPr lang="zh-CN" altLang="en-US" dirty="0">
                <a:solidFill>
                  <a:srgbClr val="90362D"/>
                </a:solidFill>
                <a:latin typeface="楷体" panose="02010609060101010101" pitchFamily="49" charset="-122"/>
                <a:ea typeface="楷体" panose="02010609060101010101" pitchFamily="49" charset="-122"/>
                <a:sym typeface="+mn-ea"/>
              </a:rPr>
              <a:t>编码器把所有的信息都存在最后一个hidden state中，并传给解码器</a:t>
            </a:r>
            <a:endParaRPr lang="zh-CN" altLang="en-US" dirty="0">
              <a:solidFill>
                <a:srgbClr val="90362D"/>
              </a:solidFill>
              <a:latin typeface="楷体" panose="02010609060101010101" pitchFamily="49" charset="-122"/>
              <a:ea typeface="楷体" panose="02010609060101010101" pitchFamily="49" charset="-122"/>
              <a:sym typeface="+mn-ea"/>
            </a:endParaRPr>
          </a:p>
          <a:p>
            <a:pPr marL="742950" lvl="1" indent="-285750">
              <a:lnSpc>
                <a:spcPct val="150000"/>
              </a:lnSpc>
              <a:buFont typeface="Wingdings" panose="05000000000000000000" charset="0"/>
              <a:buChar char="p"/>
            </a:pPr>
            <a:r>
              <a:rPr lang="en-US" altLang="zh-CN" dirty="0">
                <a:latin typeface="Times New Roman" panose="02020603050405020304" pitchFamily="18" charset="0"/>
                <a:ea typeface="楷体" panose="02010609060101010101" pitchFamily="49" charset="-122"/>
                <a:sym typeface="+mn-ea"/>
              </a:rPr>
              <a:t>  </a:t>
            </a:r>
            <a:r>
              <a:rPr lang="zh-CN" altLang="en-US" dirty="0">
                <a:latin typeface="Times New Roman" panose="02020603050405020304" pitchFamily="18" charset="0"/>
                <a:ea typeface="楷体" panose="02010609060101010101" pitchFamily="49" charset="-122"/>
                <a:sym typeface="+mn-ea"/>
              </a:rPr>
              <a:t>文本过长时，一个hideden state可能无法包含所有单词的信息</a:t>
            </a:r>
            <a:endParaRPr lang="zh-CN" altLang="en-US" dirty="0">
              <a:latin typeface="Times New Roman" panose="02020603050405020304" pitchFamily="18" charset="0"/>
              <a:ea typeface="楷体" panose="02010609060101010101" pitchFamily="49" charset="-122"/>
            </a:endParaRPr>
          </a:p>
          <a:p>
            <a:pPr marL="342900" indent="-342900">
              <a:lnSpc>
                <a:spcPct val="150000"/>
              </a:lnSpc>
              <a:buFont typeface="Wingdings" panose="05000000000000000000" pitchFamily="2" charset="2"/>
              <a:buChar char="l"/>
            </a:pPr>
            <a:endParaRPr lang="zh-CN" altLang="en-US" dirty="0">
              <a:latin typeface="Times New Roman" panose="02020603050405020304" pitchFamily="18" charset="0"/>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46"/>
          <p:cNvSpPr txBox="1">
            <a:spLocks noChangeArrowheads="1"/>
          </p:cNvSpPr>
          <p:nvPr/>
        </p:nvSpPr>
        <p:spPr bwMode="auto">
          <a:xfrm>
            <a:off x="6150430" y="1956722"/>
            <a:ext cx="1374775" cy="1445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8800" dirty="0">
                <a:ln w="76200">
                  <a:noFill/>
                  <a:miter lim="800000"/>
                </a:ln>
                <a:solidFill>
                  <a:srgbClr val="90362D"/>
                </a:solidFill>
                <a:latin typeface="Impact" panose="020B0806030902050204" pitchFamily="34" charset="0"/>
              </a:rPr>
              <a:t>03</a:t>
            </a:r>
            <a:endParaRPr lang="zh-CN" altLang="en-US" sz="8800" dirty="0">
              <a:ln w="76200">
                <a:noFill/>
                <a:miter lim="800000"/>
              </a:ln>
              <a:solidFill>
                <a:srgbClr val="90362D"/>
              </a:solidFill>
              <a:latin typeface="Impact" panose="020B0806030902050204" pitchFamily="34" charset="0"/>
            </a:endParaRPr>
          </a:p>
        </p:txBody>
      </p:sp>
      <p:pic>
        <p:nvPicPr>
          <p:cNvPr id="2" name="图片 1" descr="D:\美编组\PPT模板所需用图及示例图\工作型\工作型6.JPG工作型6"/>
          <p:cNvPicPr>
            <a:picLocks noChangeAspect="1"/>
          </p:cNvPicPr>
          <p:nvPr/>
        </p:nvPicPr>
        <p:blipFill>
          <a:blip r:embed="rId1"/>
          <a:srcRect l="19370" t="20321" r="33281" b="8646"/>
          <a:stretch>
            <a:fillRect/>
          </a:stretch>
        </p:blipFill>
        <p:spPr>
          <a:xfrm rot="16200000">
            <a:off x="1527992" y="2193836"/>
            <a:ext cx="3555637" cy="3555637"/>
          </a:xfrm>
          <a:prstGeom prst="ellipse">
            <a:avLst/>
          </a:prstGeom>
        </p:spPr>
      </p:pic>
      <p:pic>
        <p:nvPicPr>
          <p:cNvPr id="3" name="图片 2"/>
          <p:cNvPicPr>
            <a:picLocks noChangeAspect="1"/>
          </p:cNvPicPr>
          <p:nvPr/>
        </p:nvPicPr>
        <p:blipFill>
          <a:blip r:embed="rId2"/>
          <a:stretch>
            <a:fillRect/>
          </a:stretch>
        </p:blipFill>
        <p:spPr>
          <a:xfrm>
            <a:off x="10839450" y="174625"/>
            <a:ext cx="1186815" cy="1209675"/>
          </a:xfrm>
          <a:prstGeom prst="rect">
            <a:avLst/>
          </a:prstGeom>
        </p:spPr>
      </p:pic>
      <p:sp>
        <p:nvSpPr>
          <p:cNvPr id="17" name="矩形 16"/>
          <p:cNvSpPr/>
          <p:nvPr/>
        </p:nvSpPr>
        <p:spPr bwMode="auto">
          <a:xfrm>
            <a:off x="7710170" y="2326005"/>
            <a:ext cx="2214880" cy="1322070"/>
          </a:xfrm>
          <a:prstGeom prst="rect">
            <a:avLst/>
          </a:prstGeom>
        </p:spPr>
        <p:txBody>
          <a:bodyPr wrap="none">
            <a:spAutoFit/>
          </a:bodyPr>
          <a:lstStyle/>
          <a:p>
            <a:pPr algn="l"/>
            <a:r>
              <a:rPr lang="zh-CN" altLang="en-US" sz="4000" b="1" dirty="0">
                <a:solidFill>
                  <a:schemeClr val="accent1"/>
                </a:solidFill>
                <a:latin typeface="Times New Roman" panose="02020603050405020304" pitchFamily="18" charset="0"/>
                <a:ea typeface="微软雅黑" panose="020B0503020204020204" charset="-122"/>
                <a:sym typeface="+mn-ea"/>
              </a:rPr>
              <a:t>模型框架</a:t>
            </a:r>
            <a:endParaRPr lang="zh-CN" altLang="en-US" sz="4000" b="1" dirty="0">
              <a:solidFill>
                <a:schemeClr val="accent1"/>
              </a:solidFill>
              <a:latin typeface="Times New Roman" panose="02020603050405020304" pitchFamily="18" charset="0"/>
              <a:ea typeface="微软雅黑" panose="020B0503020204020204" charset="-122"/>
              <a:sym typeface="+mn-ea"/>
            </a:endParaRPr>
          </a:p>
          <a:p>
            <a:pPr algn="l"/>
            <a:endParaRPr lang="zh-CN" altLang="en-US" sz="4000" b="1" dirty="0">
              <a:solidFill>
                <a:schemeClr val="accent1"/>
              </a:solidFill>
              <a:latin typeface="Times New Roman" panose="02020603050405020304" pitchFamily="18" charset="0"/>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4985,&quot;width&quot;:5617}"/>
</p:tagLst>
</file>

<file path=ppt/theme/theme1.xml><?xml version="1.0" encoding="utf-8"?>
<a:theme xmlns:a="http://schemas.openxmlformats.org/drawingml/2006/main" name="第一PPT，www.1ppt.com">
  <a:themeElements>
    <a:clrScheme name="Office">
      <a:dk1>
        <a:srgbClr val="000000"/>
      </a:dk1>
      <a:lt1>
        <a:srgbClr val="FFFFFF"/>
      </a:lt1>
      <a:dk2>
        <a:srgbClr val="778495"/>
      </a:dk2>
      <a:lt2>
        <a:srgbClr val="F0F0F0"/>
      </a:lt2>
      <a:accent1>
        <a:srgbClr val="41B7D0"/>
      </a:accent1>
      <a:accent2>
        <a:srgbClr val="0187AC"/>
      </a:accent2>
      <a:accent3>
        <a:srgbClr val="1AA4BE"/>
      </a:accent3>
      <a:accent4>
        <a:srgbClr val="52C3CB"/>
      </a:accent4>
      <a:accent5>
        <a:srgbClr val="42BDC6"/>
      </a:accent5>
      <a:accent6>
        <a:srgbClr val="168EA6"/>
      </a:accent6>
      <a:hlink>
        <a:srgbClr val="41B7D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正文背景​​">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正文背景​​">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3376</Words>
  <Application>WPS 演示</Application>
  <PresentationFormat>宽屏</PresentationFormat>
  <Paragraphs>182</Paragraphs>
  <Slides>20</Slides>
  <Notes>9</Notes>
  <HiddenSlides>0</HiddenSlides>
  <MMClips>0</MMClips>
  <ScaleCrop>false</ScaleCrop>
  <HeadingPairs>
    <vt:vector size="8" baseType="variant">
      <vt:variant>
        <vt:lpstr>已用的字体</vt:lpstr>
      </vt:variant>
      <vt:variant>
        <vt:i4>15</vt:i4>
      </vt:variant>
      <vt:variant>
        <vt:lpstr>主题</vt:lpstr>
      </vt:variant>
      <vt:variant>
        <vt:i4>3</vt:i4>
      </vt:variant>
      <vt:variant>
        <vt:lpstr>嵌入 OLE 服务器</vt:lpstr>
      </vt:variant>
      <vt:variant>
        <vt:i4>2</vt:i4>
      </vt:variant>
      <vt:variant>
        <vt:lpstr>幻灯片标题</vt:lpstr>
      </vt:variant>
      <vt:variant>
        <vt:i4>20</vt:i4>
      </vt:variant>
    </vt:vector>
  </HeadingPairs>
  <TitlesOfParts>
    <vt:vector size="40" baseType="lpstr">
      <vt:lpstr>Arial</vt:lpstr>
      <vt:lpstr>宋体</vt:lpstr>
      <vt:lpstr>Wingdings</vt:lpstr>
      <vt:lpstr>Arial</vt:lpstr>
      <vt:lpstr>微软雅黑</vt:lpstr>
      <vt:lpstr>Times New Roman</vt:lpstr>
      <vt:lpstr>楷体</vt:lpstr>
      <vt:lpstr>等线</vt:lpstr>
      <vt:lpstr>Kozuka Gothic Pro M</vt:lpstr>
      <vt:lpstr>Yu Gothic UI Semibold</vt:lpstr>
      <vt:lpstr>Calibri</vt:lpstr>
      <vt:lpstr>Impact</vt:lpstr>
      <vt:lpstr>华文新魏</vt:lpstr>
      <vt:lpstr>Arial Unicode MS</vt:lpstr>
      <vt:lpstr>Wingdings</vt:lpstr>
      <vt:lpstr>第一PPT，www.1ppt.com</vt:lpstr>
      <vt:lpstr>正文背景​​</vt:lpstr>
      <vt:lpstr>1_正文背景​​</vt:lpstr>
      <vt:lpstr>Package</vt:lpstr>
      <vt:lpstr>Package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Ustinian Lwd</dc:creator>
  <cp:lastModifiedBy>Lenovo</cp:lastModifiedBy>
  <cp:revision>205</cp:revision>
  <dcterms:created xsi:type="dcterms:W3CDTF">2021-07-24T12:28:00Z</dcterms:created>
  <dcterms:modified xsi:type="dcterms:W3CDTF">2021-09-24T15:41:09Z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C6FDABC34C2F477AB28456D8366AD578</vt:lpwstr>
  </property>
  <property fmtid="{D5CDD505-2E9C-101B-9397-08002B2CF9AE}" pid="3" name="KSOProductBuildVer">
    <vt:lpwstr>2052-11.1.0.10938</vt:lpwstr>
  </property>
</Properties>
</file>